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56" r:id="rId3"/>
    <p:sldId id="257" r:id="rId4"/>
    <p:sldId id="259" r:id="rId5"/>
    <p:sldId id="258" r:id="rId6"/>
    <p:sldId id="260" r:id="rId7"/>
    <p:sldId id="261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87" d="100"/>
          <a:sy n="87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15A949-960A-487B-A674-DE89F58F6239}" type="datetimeFigureOut">
              <a:rPr lang="en-AU" smtClean="0"/>
              <a:t>5/08/2016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EAD33-89EE-412F-82E1-20CD9F4F9C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17376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4DC7-673D-4FCE-8D76-7DDEC25F0EEA}" type="datetimeFigureOut">
              <a:rPr lang="en-AU" smtClean="0"/>
              <a:t>5/08/2016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10170-9A4E-42A0-9731-7E48687478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7058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4DC7-673D-4FCE-8D76-7DDEC25F0EEA}" type="datetimeFigureOut">
              <a:rPr lang="en-AU" smtClean="0"/>
              <a:t>5/08/2016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10170-9A4E-42A0-9731-7E48687478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088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4DC7-673D-4FCE-8D76-7DDEC25F0EEA}" type="datetimeFigureOut">
              <a:rPr lang="en-AU" smtClean="0"/>
              <a:t>5/08/2016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10170-9A4E-42A0-9731-7E48687478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7880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50B74-32F4-4545-B305-0BD6F0926F2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5706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DECA4-FD32-4805-838D-0C8B7E187F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842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2FEF0-2BDB-482A-9C28-CBFB305D3B9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729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CB5EA-7887-4C5E-9F9E-26A026D3B4C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126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83103-63AA-46F0-98CB-0DCD84ACC71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5619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16438-1C36-426E-AEF7-5EA902369C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4381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DF18B-6671-44C1-A635-E4EFF622EAD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6365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4B644-0856-4AFE-B3B1-64307E30E6C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910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4DC7-673D-4FCE-8D76-7DDEC25F0EEA}" type="datetimeFigureOut">
              <a:rPr lang="en-AU" smtClean="0"/>
              <a:t>5/08/2016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10170-9A4E-42A0-9731-7E48687478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2023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15042-6834-4786-8D09-BDC4681615C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7376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49236-05F1-478A-A31E-8B294BDD645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6887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87B14-BB8A-45B0-BA78-4A4558680AD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877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4DC7-673D-4FCE-8D76-7DDEC25F0EEA}" type="datetimeFigureOut">
              <a:rPr lang="en-AU" smtClean="0"/>
              <a:t>5/08/2016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10170-9A4E-42A0-9731-7E48687478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6398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4DC7-673D-4FCE-8D76-7DDEC25F0EEA}" type="datetimeFigureOut">
              <a:rPr lang="en-AU" smtClean="0"/>
              <a:t>5/08/2016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10170-9A4E-42A0-9731-7E48687478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6170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4DC7-673D-4FCE-8D76-7DDEC25F0EEA}" type="datetimeFigureOut">
              <a:rPr lang="en-AU" smtClean="0"/>
              <a:t>5/08/2016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10170-9A4E-42A0-9731-7E48687478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872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4DC7-673D-4FCE-8D76-7DDEC25F0EEA}" type="datetimeFigureOut">
              <a:rPr lang="en-AU" smtClean="0"/>
              <a:t>5/08/2016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10170-9A4E-42A0-9731-7E48687478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370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4DC7-673D-4FCE-8D76-7DDEC25F0EEA}" type="datetimeFigureOut">
              <a:rPr lang="en-AU" smtClean="0"/>
              <a:t>5/08/2016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10170-9A4E-42A0-9731-7E48687478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8830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4DC7-673D-4FCE-8D76-7DDEC25F0EEA}" type="datetimeFigureOut">
              <a:rPr lang="en-AU" smtClean="0"/>
              <a:t>5/08/2016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10170-9A4E-42A0-9731-7E48687478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9573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4DC7-673D-4FCE-8D76-7DDEC25F0EEA}" type="datetimeFigureOut">
              <a:rPr lang="en-AU" smtClean="0"/>
              <a:t>5/08/2016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10170-9A4E-42A0-9731-7E48687478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1118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84DC7-673D-4FCE-8D76-7DDEC25F0EEA}" type="datetimeFigureOut">
              <a:rPr lang="en-AU" smtClean="0"/>
              <a:t>5/08/2016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0170-9A4E-42A0-9731-7E48687478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8920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56AE75-4F8A-48E5-9323-E592763CDBD6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595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gif"/><Relationship Id="rId4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600200"/>
            <a:ext cx="7772400" cy="2836912"/>
          </a:xfrm>
        </p:spPr>
        <p:txBody>
          <a:bodyPr>
            <a:normAutofit/>
          </a:bodyPr>
          <a:lstStyle/>
          <a:p>
            <a:r>
              <a:rPr lang="en-AU" sz="2800" b="1" dirty="0" smtClean="0">
                <a:latin typeface="Arial Black" pitchFamily="34" charset="0"/>
              </a:rPr>
              <a:t>(Memo to Productivity Commission:)</a:t>
            </a:r>
            <a:br>
              <a:rPr lang="en-AU" sz="2800" b="1" dirty="0" smtClean="0">
                <a:latin typeface="Arial Black" pitchFamily="34" charset="0"/>
              </a:rPr>
            </a:br>
            <a:r>
              <a:rPr lang="en-AU" sz="5400" b="1" dirty="0" smtClean="0">
                <a:latin typeface="Arial Black" pitchFamily="34" charset="0"/>
              </a:rPr>
              <a:t>Humans use Human Services</a:t>
            </a:r>
            <a:endParaRPr lang="en-AU" sz="5400" b="1" dirty="0">
              <a:latin typeface="Arial Black" pitchFamily="34" charset="0"/>
            </a:endParaRPr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2705100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724400"/>
            <a:ext cx="1909762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527050" y="4688496"/>
            <a:ext cx="4572000" cy="140038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dirty="0" smtClean="0">
                <a:latin typeface="Arial" pitchFamily="34" charset="0"/>
                <a:cs typeface="Arial" pitchFamily="34" charset="0"/>
              </a:rPr>
              <a:t>The Power to Persuade Symposium  </a:t>
            </a:r>
            <a:r>
              <a:rPr lang="en-AU" dirty="0">
                <a:latin typeface="Arial" pitchFamily="34" charset="0"/>
                <a:cs typeface="Arial" pitchFamily="34" charset="0"/>
              </a:rPr>
              <a:t>Melbourne 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15 August 2016</a:t>
            </a:r>
            <a:endParaRPr lang="en-AU" dirty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AU" sz="2200" b="1" dirty="0">
                <a:latin typeface="Arial" pitchFamily="34" charset="0"/>
                <a:cs typeface="Arial" pitchFamily="34" charset="0"/>
              </a:rPr>
              <a:t>David Tennant</a:t>
            </a:r>
          </a:p>
          <a:p>
            <a:pPr algn="ctr"/>
            <a:r>
              <a:rPr lang="en-AU" altLang="en-US" sz="1600" dirty="0" smtClean="0">
                <a:latin typeface="Arial" pitchFamily="34" charset="0"/>
                <a:cs typeface="Arial" pitchFamily="34" charset="0"/>
              </a:rPr>
              <a:t>CEO - FamilyCare</a:t>
            </a:r>
            <a:endParaRPr lang="en-AU" altLang="en-US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87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Why are Human Services Different?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1"/>
            <a:ext cx="8507288" cy="31663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AU" sz="1900" dirty="0" smtClean="0"/>
              <a:t>Accommodation:</a:t>
            </a:r>
          </a:p>
          <a:p>
            <a:pPr marL="0" indent="0">
              <a:buNone/>
            </a:pPr>
            <a:endParaRPr lang="en-AU" sz="1800" u="sng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635163"/>
            <a:ext cx="2448272" cy="1633049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2696655" y="5181270"/>
            <a:ext cx="61353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052" y="4615221"/>
            <a:ext cx="2445135" cy="1616729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5898615" y="5214330"/>
            <a:ext cx="61353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559278"/>
            <a:ext cx="2433239" cy="1606790"/>
          </a:xfrm>
          <a:prstGeom prst="rect">
            <a:avLst/>
          </a:prstGeom>
        </p:spPr>
      </p:pic>
      <p:sp>
        <p:nvSpPr>
          <p:cNvPr id="12" name="Right Arrow 11"/>
          <p:cNvSpPr/>
          <p:nvPr/>
        </p:nvSpPr>
        <p:spPr>
          <a:xfrm>
            <a:off x="2712046" y="2780928"/>
            <a:ext cx="58833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Right Arrow 13"/>
          <p:cNvSpPr/>
          <p:nvPr/>
        </p:nvSpPr>
        <p:spPr>
          <a:xfrm>
            <a:off x="5844188" y="2780928"/>
            <a:ext cx="61318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4128" y="2060848"/>
            <a:ext cx="2507335" cy="170896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09" y="2060848"/>
            <a:ext cx="2482675" cy="164684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79512" y="4005064"/>
            <a:ext cx="2823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Access to Money:</a:t>
            </a:r>
            <a:endParaRPr lang="en-A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9530" y="2077770"/>
            <a:ext cx="2424633" cy="1629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681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 animBg="1"/>
      <p:bldP spid="9" grpId="0" animBg="1"/>
      <p:bldP spid="12" grpId="0" animBg="1"/>
      <p:bldP spid="14" grpId="0" animBg="1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Not all needs are the same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AU" dirty="0" smtClean="0"/>
              <a:t>Like the Harper Review, the Productivity Commission appears to hope for homogeneity that does not exist</a:t>
            </a:r>
          </a:p>
          <a:p>
            <a:pPr>
              <a:buFontTx/>
              <a:buChar char="-"/>
            </a:pPr>
            <a:r>
              <a:rPr lang="en-AU" dirty="0" smtClean="0"/>
              <a:t>Needs are widely variable, as are the consequences of not addressing those needs</a:t>
            </a:r>
          </a:p>
          <a:p>
            <a:pPr>
              <a:buFontTx/>
              <a:buChar char="-"/>
            </a:pPr>
            <a:r>
              <a:rPr lang="en-AU" dirty="0" smtClean="0"/>
              <a:t>Responding effectively to</a:t>
            </a:r>
            <a:r>
              <a:rPr lang="en-AU" dirty="0" smtClean="0"/>
              <a:t> </a:t>
            </a:r>
            <a:r>
              <a:rPr lang="en-AU" dirty="0" smtClean="0"/>
              <a:t>vulnerability and disadvantage is hard</a:t>
            </a:r>
          </a:p>
          <a:p>
            <a:pPr>
              <a:buFontTx/>
              <a:buChar char="-"/>
            </a:pPr>
            <a:r>
              <a:rPr lang="en-AU" dirty="0" smtClean="0"/>
              <a:t>If markets had solutions, why haven’t they already created them?</a:t>
            </a:r>
          </a:p>
        </p:txBody>
      </p:sp>
    </p:spTree>
    <p:extLst>
      <p:ext uri="{BB962C8B-B14F-4D97-AF65-F5344CB8AC3E}">
        <p14:creationId xmlns:p14="http://schemas.microsoft.com/office/powerpoint/2010/main" val="3917846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AU" dirty="0" smtClean="0"/>
              <a:t>Are all providers the same?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1330" y="3994855"/>
            <a:ext cx="3548427" cy="235751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1" y="1340766"/>
            <a:ext cx="3240359" cy="21398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340767"/>
            <a:ext cx="3384376" cy="22349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67237" y="3424237"/>
            <a:ext cx="9525" cy="95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67237" y="3424237"/>
            <a:ext cx="9525" cy="95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490" y="4005064"/>
            <a:ext cx="3697462" cy="2392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084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>
              <a:buFontTx/>
              <a:buChar char="-"/>
            </a:pPr>
            <a:r>
              <a:rPr lang="en-AU" dirty="0" smtClean="0"/>
              <a:t>Ethics and values are a key part of what makes the not-for-profit sector different</a:t>
            </a:r>
          </a:p>
          <a:p>
            <a:pPr>
              <a:buFontTx/>
              <a:buChar char="-"/>
            </a:pPr>
            <a:r>
              <a:rPr lang="en-AU" i="1" dirty="0" smtClean="0">
                <a:solidFill>
                  <a:srgbClr val="FF0000"/>
                </a:solidFill>
              </a:rPr>
              <a:t>…. </a:t>
            </a:r>
            <a:r>
              <a:rPr lang="en-AU" b="1" i="1" dirty="0">
                <a:solidFill>
                  <a:srgbClr val="FF0000"/>
                </a:solidFill>
              </a:rPr>
              <a:t>i</a:t>
            </a:r>
            <a:r>
              <a:rPr lang="en-AU" b="1" i="1" dirty="0" smtClean="0">
                <a:solidFill>
                  <a:srgbClr val="FF0000"/>
                </a:solidFill>
              </a:rPr>
              <a:t>t’s very important to recruit not just for skills but for values and attitudes</a:t>
            </a:r>
          </a:p>
          <a:p>
            <a:pPr marL="0" indent="0">
              <a:buNone/>
            </a:pPr>
            <a:r>
              <a:rPr lang="en-AU" b="1" i="1" dirty="0">
                <a:solidFill>
                  <a:srgbClr val="FF0000"/>
                </a:solidFill>
              </a:rPr>
              <a:t>	</a:t>
            </a:r>
            <a:r>
              <a:rPr lang="en-AU" b="1" i="1" dirty="0" smtClean="0">
                <a:solidFill>
                  <a:srgbClr val="FF0000"/>
                </a:solidFill>
              </a:rPr>
              <a:t>			Dr Ken Baker, CEO NDS</a:t>
            </a:r>
          </a:p>
          <a:p>
            <a:pPr>
              <a:buFontTx/>
              <a:buChar char="-"/>
            </a:pPr>
            <a:r>
              <a:rPr lang="en-AU" dirty="0" smtClean="0"/>
              <a:t>It has also never been more important to advocate to tackle structural barriers</a:t>
            </a:r>
          </a:p>
          <a:p>
            <a:pPr marL="0" indent="0">
              <a:buNone/>
            </a:pPr>
            <a:endParaRPr lang="en-AU" i="1" dirty="0"/>
          </a:p>
          <a:p>
            <a:pPr marL="0" indent="0">
              <a:buNone/>
            </a:pPr>
            <a:endParaRPr lang="en-AU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4358403"/>
            <a:ext cx="3456384" cy="2223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15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363272" cy="1858218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AU" dirty="0"/>
              <a:t>What is it that treating all sectors the same and inviting them to compete is trying to encourage?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2046" y="2712301"/>
            <a:ext cx="3672408" cy="15841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sz="7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AU" sz="72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isation</a:t>
            </a:r>
            <a:endParaRPr lang="en-AU" sz="7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95736" y="2720685"/>
            <a:ext cx="35832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7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Corporat</a:t>
            </a:r>
            <a:endParaRPr lang="en-AU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2744079"/>
            <a:ext cx="48331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7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Professional</a:t>
            </a:r>
            <a:endParaRPr lang="en-AU" sz="7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5523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  <p:bldP spid="7" grpId="0"/>
      <p:bldP spid="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47742"/>
            <a:ext cx="8496944" cy="49828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9552" y="5445224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AU" sz="2400" b="1" dirty="0" smtClean="0">
                <a:solidFill>
                  <a:srgbClr val="000000"/>
                </a:solidFill>
              </a:rPr>
              <a:t>Difference can be a force for good (sometimes you need </a:t>
            </a:r>
            <a:r>
              <a:rPr lang="en-AU" sz="2400" b="1" dirty="0" err="1" smtClean="0">
                <a:solidFill>
                  <a:srgbClr val="000000"/>
                </a:solidFill>
              </a:rPr>
              <a:t>Leunig</a:t>
            </a:r>
            <a:r>
              <a:rPr lang="en-AU" sz="2400" b="1" dirty="0" smtClean="0">
                <a:solidFill>
                  <a:srgbClr val="000000"/>
                </a:solidFill>
              </a:rPr>
              <a:t> to describe that…)</a:t>
            </a:r>
            <a:endParaRPr lang="en-AU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049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0465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AU" i="1" dirty="0" smtClean="0"/>
              <a:t>…. What if they encouraged you to all work together?</a:t>
            </a:r>
          </a:p>
          <a:p>
            <a:pPr marL="0" indent="0" algn="ctr">
              <a:buNone/>
            </a:pPr>
            <a:r>
              <a:rPr lang="en-AU" dirty="0"/>
              <a:t>	</a:t>
            </a:r>
            <a:r>
              <a:rPr lang="en-AU" dirty="0" smtClean="0"/>
              <a:t>     				 </a:t>
            </a:r>
            <a:r>
              <a:rPr lang="en-AU" sz="2400" dirty="0" smtClean="0"/>
              <a:t>(12 year old – Shepparton)</a:t>
            </a:r>
          </a:p>
          <a:p>
            <a:pPr marL="0" indent="0" algn="ctr">
              <a:buNone/>
            </a:pPr>
            <a:endParaRPr lang="en-AU" sz="2400" dirty="0"/>
          </a:p>
          <a:p>
            <a:pPr marL="0" indent="0">
              <a:buNone/>
            </a:pPr>
            <a:r>
              <a:rPr lang="en-AU" sz="2400" dirty="0" smtClean="0"/>
              <a:t>																										</a:t>
            </a:r>
          </a:p>
          <a:p>
            <a:pPr marL="0" indent="0">
              <a:buNone/>
            </a:pPr>
            <a:endParaRPr lang="en-AU" sz="2400" dirty="0"/>
          </a:p>
          <a:p>
            <a:pPr marL="0" indent="0">
              <a:buNone/>
            </a:pPr>
            <a:endParaRPr lang="en-AU" sz="2400" dirty="0" smtClean="0"/>
          </a:p>
          <a:p>
            <a:pPr marL="0" indent="0">
              <a:buNone/>
            </a:pPr>
            <a:endParaRPr lang="en-AU" sz="2400" dirty="0" smtClean="0"/>
          </a:p>
          <a:p>
            <a:pPr marL="0" indent="0" algn="ctr">
              <a:buNone/>
            </a:pPr>
            <a:endParaRPr lang="en-AU" sz="7200" dirty="0" smtClean="0"/>
          </a:p>
          <a:p>
            <a:pPr marL="0" indent="0" algn="ctr">
              <a:buNone/>
            </a:pPr>
            <a:r>
              <a:rPr lang="en-AU" sz="7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NAILED IT</a:t>
            </a:r>
            <a:r>
              <a:rPr lang="en-AU" sz="7200" dirty="0" smtClean="0"/>
              <a:t>	</a:t>
            </a:r>
            <a:endParaRPr lang="en-AU" sz="7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060848"/>
            <a:ext cx="4824536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675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</TotalTime>
  <Words>174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Default Design</vt:lpstr>
      <vt:lpstr>(Memo to Productivity Commission:) Humans use Human Services</vt:lpstr>
      <vt:lpstr>Why are Human Services Different?</vt:lpstr>
      <vt:lpstr>Not all needs are the same</vt:lpstr>
      <vt:lpstr>Are all providers the same?</vt:lpstr>
      <vt:lpstr>PowerPoint Presentation</vt:lpstr>
      <vt:lpstr>What is it that treating all sectors the same and inviting them to compete is trying to encourage?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we know what civil society means anymore</dc:title>
  <dc:creator>Kate Carrafa</dc:creator>
  <cp:lastModifiedBy>David Tennant</cp:lastModifiedBy>
  <cp:revision>30</cp:revision>
  <dcterms:created xsi:type="dcterms:W3CDTF">2016-07-29T02:16:54Z</dcterms:created>
  <dcterms:modified xsi:type="dcterms:W3CDTF">2016-08-05T00:40:18Z</dcterms:modified>
</cp:coreProperties>
</file>