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4FD16489-0182-4EB8-BF75-460A7BA2489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7A140DE-ECEC-4170-99A1-B388441BAE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74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17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244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60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– Red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08205" y="-1623419"/>
            <a:ext cx="6148753" cy="9112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0"/>
            <a:ext cx="6117167" cy="6858000"/>
          </a:xfrm>
          <a:prstGeom prst="rect">
            <a:avLst/>
          </a:prstGeom>
          <a:solidFill>
            <a:srgbClr val="E64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7" name="Picture 9" descr="USY_MB1_PMS_1_Colour_Standard_Logo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367" y="5924551"/>
            <a:ext cx="1479551" cy="51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509179" y="1797601"/>
            <a:ext cx="5265165" cy="443577"/>
          </a:xfrm>
        </p:spPr>
        <p:txBody>
          <a:bodyPr anchor="t"/>
          <a:lstStyle>
            <a:lvl1pPr>
              <a:defRPr sz="2933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9257" y="3360968"/>
            <a:ext cx="5285089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00"/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0355" y="2248649"/>
            <a:ext cx="5263989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933">
                <a:solidFill>
                  <a:srgbClr val="000000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44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533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05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5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92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920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33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577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65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8FB49-127A-4218-A1E1-7E55E1AEB102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087A-CF9E-46E6-B897-15E2806BBA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408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118" y="1797051"/>
            <a:ext cx="5264149" cy="444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Who governs our policy eco-system?</a:t>
            </a:r>
            <a:endParaRPr lang="en-US" dirty="0">
              <a:ea typeface="+mj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88951" y="3361268"/>
            <a:ext cx="5285316" cy="853017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ea typeface="+mn-ea"/>
              </a:rPr>
              <a:t>Presented by</a:t>
            </a: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err="1" smtClean="0"/>
              <a:t>Adj</a:t>
            </a:r>
            <a:r>
              <a:rPr lang="en-US" dirty="0" smtClean="0"/>
              <a:t> </a:t>
            </a:r>
            <a:r>
              <a:rPr lang="en-US" dirty="0" err="1" smtClean="0"/>
              <a:t>Assoc</a:t>
            </a:r>
            <a:r>
              <a:rPr lang="en-US" dirty="0" smtClean="0"/>
              <a:t> P</a:t>
            </a:r>
            <a:r>
              <a:rPr lang="en-US" dirty="0" smtClean="0">
                <a:ea typeface="+mn-ea"/>
              </a:rPr>
              <a:t>rofessor Lesley Russell</a:t>
            </a: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Menzies Centre for Health Policy 		@</a:t>
            </a:r>
            <a:r>
              <a:rPr lang="en-US" dirty="0" err="1" smtClean="0">
                <a:ea typeface="+mn-ea"/>
              </a:rPr>
              <a:t>lrussellwolpe</a:t>
            </a: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1638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0118" y="2247901"/>
            <a:ext cx="5264149" cy="85301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w Cen MT" charset="0"/>
              </a:rPr>
              <a:t>A personal view from Australia and the United States</a:t>
            </a:r>
            <a:endParaRPr lang="en-US" dirty="0"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Outline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My perspective of the policy world</a:t>
            </a:r>
          </a:p>
          <a:p>
            <a:endParaRPr lang="en-AU" dirty="0"/>
          </a:p>
          <a:p>
            <a:r>
              <a:rPr lang="en-AU" dirty="0" smtClean="0"/>
              <a:t>Is this the right question?</a:t>
            </a:r>
          </a:p>
          <a:p>
            <a:endParaRPr lang="en-AU" dirty="0"/>
          </a:p>
          <a:p>
            <a:r>
              <a:rPr lang="en-AU" dirty="0" smtClean="0"/>
              <a:t>Compare and contrast Australia and the United States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959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 smtClean="0"/>
              <a:t>United States Congress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000" dirty="0" smtClean="0"/>
              <a:t>Think tanks - aligned and unaligned</a:t>
            </a:r>
          </a:p>
          <a:p>
            <a:r>
              <a:rPr lang="en-AU" sz="3000" dirty="0" smtClean="0"/>
              <a:t>Academia – Policy Departments</a:t>
            </a:r>
          </a:p>
          <a:p>
            <a:r>
              <a:rPr lang="en-AU" sz="3000" dirty="0" smtClean="0"/>
              <a:t>Well-resourced lobbying groups</a:t>
            </a:r>
          </a:p>
          <a:p>
            <a:r>
              <a:rPr lang="en-AU" sz="3000" dirty="0" smtClean="0"/>
              <a:t>Executive </a:t>
            </a:r>
            <a:r>
              <a:rPr lang="en-AU" sz="3000" dirty="0" smtClean="0"/>
              <a:t>branch of government </a:t>
            </a:r>
          </a:p>
          <a:p>
            <a:r>
              <a:rPr lang="en-AU" sz="3000" dirty="0" smtClean="0"/>
              <a:t>Congressional services 	</a:t>
            </a:r>
            <a:r>
              <a:rPr lang="en-AU" sz="2600" dirty="0" smtClean="0"/>
              <a:t>Library of Congress</a:t>
            </a:r>
          </a:p>
          <a:p>
            <a:pPr marL="0" indent="0">
              <a:buNone/>
            </a:pPr>
            <a:r>
              <a:rPr lang="en-AU" sz="2600" dirty="0"/>
              <a:t>	</a:t>
            </a:r>
            <a:r>
              <a:rPr lang="en-AU" sz="2600" dirty="0" smtClean="0"/>
              <a:t>			Government Accountability Office</a:t>
            </a:r>
          </a:p>
          <a:p>
            <a:pPr marL="0" indent="0">
              <a:buNone/>
            </a:pPr>
            <a:r>
              <a:rPr lang="en-AU" sz="2600" dirty="0"/>
              <a:t>	</a:t>
            </a:r>
            <a:r>
              <a:rPr lang="en-AU" sz="2600" dirty="0" smtClean="0"/>
              <a:t>			Office of Management and Budget</a:t>
            </a:r>
          </a:p>
          <a:p>
            <a:r>
              <a:rPr lang="en-AU" sz="3000" dirty="0" smtClean="0"/>
              <a:t>Congressional processes   </a:t>
            </a:r>
            <a:r>
              <a:rPr lang="en-AU" sz="2600" dirty="0" smtClean="0"/>
              <a:t>Oversight and investigations</a:t>
            </a:r>
          </a:p>
          <a:p>
            <a:pPr marL="0" indent="0">
              <a:buNone/>
            </a:pPr>
            <a:r>
              <a:rPr lang="en-AU" sz="2600" dirty="0"/>
              <a:t>	</a:t>
            </a:r>
            <a:r>
              <a:rPr lang="en-AU" sz="2600" dirty="0" smtClean="0"/>
              <a:t> </a:t>
            </a:r>
            <a:r>
              <a:rPr lang="en-AU" sz="2600" dirty="0" smtClean="0"/>
              <a:t>			 </a:t>
            </a:r>
            <a:r>
              <a:rPr lang="en-AU" sz="2600" dirty="0" smtClean="0"/>
              <a:t>   Openness </a:t>
            </a:r>
            <a:r>
              <a:rPr lang="en-AU" sz="2600" dirty="0" smtClean="0"/>
              <a:t>of legislative </a:t>
            </a:r>
            <a:r>
              <a:rPr lang="en-AU" sz="2600" dirty="0" smtClean="0"/>
              <a:t>process</a:t>
            </a:r>
          </a:p>
          <a:p>
            <a:r>
              <a:rPr lang="en-AU" sz="3000" dirty="0"/>
              <a:t>Movements of individuals across sectors</a:t>
            </a:r>
          </a:p>
          <a:p>
            <a:pPr marL="0" indent="0">
              <a:buNone/>
            </a:pPr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195483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 smtClean="0"/>
              <a:t>Australian Parliament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Growing number of think tanks</a:t>
            </a:r>
          </a:p>
          <a:p>
            <a:r>
              <a:rPr lang="en-AU" dirty="0" smtClean="0"/>
              <a:t>Timid academia</a:t>
            </a:r>
          </a:p>
          <a:p>
            <a:r>
              <a:rPr lang="en-AU" dirty="0" smtClean="0"/>
              <a:t>Unequal </a:t>
            </a:r>
            <a:r>
              <a:rPr lang="en-AU" dirty="0" smtClean="0"/>
              <a:t>lobbying arena</a:t>
            </a:r>
          </a:p>
          <a:p>
            <a:r>
              <a:rPr lang="en-AU" dirty="0" smtClean="0"/>
              <a:t>Parliamentary services 		</a:t>
            </a:r>
            <a:r>
              <a:rPr lang="en-AU" sz="2400" dirty="0" smtClean="0"/>
              <a:t>Parliamentary Library</a:t>
            </a:r>
          </a:p>
          <a:p>
            <a:pPr marL="3657600" lvl="8" indent="0">
              <a:buNone/>
            </a:pPr>
            <a:r>
              <a:rPr lang="en-AU" sz="2400" dirty="0" smtClean="0"/>
              <a:t>              Parliamentary Budget Office</a:t>
            </a:r>
          </a:p>
          <a:p>
            <a:pPr marL="3657600" lvl="8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          Australian National Audit Office</a:t>
            </a:r>
          </a:p>
          <a:p>
            <a:pPr marL="3657600" lvl="8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          Productivity Commission</a:t>
            </a:r>
          </a:p>
          <a:p>
            <a:r>
              <a:rPr lang="en-AU" dirty="0" smtClean="0"/>
              <a:t>Parliamentary processes           </a:t>
            </a:r>
            <a:r>
              <a:rPr lang="en-AU" sz="2400" dirty="0" smtClean="0"/>
              <a:t>Closed nature of legislative process</a:t>
            </a:r>
          </a:p>
          <a:p>
            <a:pPr marL="0" indent="0">
              <a:buNone/>
            </a:pPr>
            <a:r>
              <a:rPr lang="en-AU" sz="2400" dirty="0"/>
              <a:t>	</a:t>
            </a:r>
            <a:r>
              <a:rPr lang="en-AU" sz="2400" dirty="0" smtClean="0"/>
              <a:t>				 Senate Estimates process</a:t>
            </a:r>
          </a:p>
          <a:p>
            <a:r>
              <a:rPr lang="en-AU" dirty="0"/>
              <a:t>Little movement between sectors</a:t>
            </a:r>
          </a:p>
        </p:txBody>
      </p:sp>
    </p:spTree>
    <p:extLst>
      <p:ext uri="{BB962C8B-B14F-4D97-AF65-F5344CB8AC3E}">
        <p14:creationId xmlns:p14="http://schemas.microsoft.com/office/powerpoint/2010/main" val="140571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 smtClean="0"/>
              <a:t>Where does Australian Government get its advice?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Political advisors – </a:t>
            </a:r>
            <a:r>
              <a:rPr lang="en-AU" smtClean="0"/>
              <a:t>how experienced?</a:t>
            </a:r>
          </a:p>
          <a:p>
            <a:r>
              <a:rPr lang="en-AU" dirty="0" smtClean="0"/>
              <a:t>Advisors </a:t>
            </a:r>
            <a:r>
              <a:rPr lang="en-AU" dirty="0" smtClean="0"/>
              <a:t>inside bureaucracy – how fearless?</a:t>
            </a:r>
          </a:p>
          <a:p>
            <a:r>
              <a:rPr lang="en-AU" dirty="0" smtClean="0"/>
              <a:t>Advisors outside government – how broad?</a:t>
            </a:r>
          </a:p>
          <a:p>
            <a:r>
              <a:rPr lang="en-AU" dirty="0" smtClean="0"/>
              <a:t>Evaluations of programs and policies – how accurate, how transparent?</a:t>
            </a:r>
          </a:p>
          <a:p>
            <a:r>
              <a:rPr lang="en-AU" dirty="0" smtClean="0"/>
              <a:t>Expert advisory groups – how representative?</a:t>
            </a:r>
          </a:p>
          <a:p>
            <a:endParaRPr lang="en-AU" dirty="0"/>
          </a:p>
          <a:p>
            <a:r>
              <a:rPr lang="en-AU" dirty="0" smtClean="0"/>
              <a:t>Who sets the terms of reference?</a:t>
            </a:r>
          </a:p>
          <a:p>
            <a:r>
              <a:rPr lang="en-AU" dirty="0" smtClean="0"/>
              <a:t>Is the request for the right answers or the desired answers?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967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 smtClean="0"/>
              <a:t>What is needed?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Improved ability to assess, discuss range of options</a:t>
            </a:r>
          </a:p>
          <a:p>
            <a:r>
              <a:rPr lang="en-AU" dirty="0" smtClean="0"/>
              <a:t>Future scanning</a:t>
            </a:r>
          </a:p>
          <a:p>
            <a:r>
              <a:rPr lang="en-AU" dirty="0" smtClean="0"/>
              <a:t>Better, more transparent use of ‘grey’ literature</a:t>
            </a:r>
          </a:p>
          <a:p>
            <a:r>
              <a:rPr lang="en-AU" dirty="0" smtClean="0"/>
              <a:t>No reinventing, rebranding with every change of government</a:t>
            </a:r>
          </a:p>
          <a:p>
            <a:r>
              <a:rPr lang="en-AU" dirty="0" smtClean="0"/>
              <a:t>Cross portfolio approaches for ‘wicked’ problems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392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Office Theme</vt:lpstr>
      <vt:lpstr>Who governs our policy eco-system?</vt:lpstr>
      <vt:lpstr>Outline</vt:lpstr>
      <vt:lpstr>United States Congress</vt:lpstr>
      <vt:lpstr>Australian Parliament</vt:lpstr>
      <vt:lpstr>Where does Australian Government get its advice?</vt:lpstr>
      <vt:lpstr>What is needed?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governs our policy eco-system?</dc:title>
  <dc:creator>Lesley Russell Wolpe</dc:creator>
  <cp:lastModifiedBy>Lesley Russell Wolpe</cp:lastModifiedBy>
  <cp:revision>8</cp:revision>
  <cp:lastPrinted>2016-08-08T06:17:13Z</cp:lastPrinted>
  <dcterms:created xsi:type="dcterms:W3CDTF">2016-08-03T00:43:58Z</dcterms:created>
  <dcterms:modified xsi:type="dcterms:W3CDTF">2016-08-08T06:17:27Z</dcterms:modified>
</cp:coreProperties>
</file>