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69" r:id="rId3"/>
    <p:sldId id="277" r:id="rId4"/>
    <p:sldId id="278" r:id="rId5"/>
    <p:sldId id="270" r:id="rId6"/>
    <p:sldId id="279" r:id="rId7"/>
    <p:sldId id="280" r:id="rId8"/>
    <p:sldId id="261" r:id="rId9"/>
    <p:sldId id="259" r:id="rId10"/>
    <p:sldId id="260" r:id="rId11"/>
    <p:sldId id="262" r:id="rId12"/>
    <p:sldId id="263" r:id="rId13"/>
    <p:sldId id="264" r:id="rId14"/>
    <p:sldId id="268" r:id="rId15"/>
    <p:sldId id="266" r:id="rId16"/>
    <p:sldId id="265" r:id="rId17"/>
    <p:sldId id="267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B2E"/>
    <a:srgbClr val="243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949" autoAdjust="0"/>
  </p:normalViewPr>
  <p:slideViewPr>
    <p:cSldViewPr snapToGrid="0">
      <p:cViewPr varScale="1">
        <p:scale>
          <a:sx n="88" d="100"/>
          <a:sy n="88" d="100"/>
        </p:scale>
        <p:origin x="2256" y="90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1F634-121B-4D32-B2E1-6C19C6661864}" type="datetimeFigureOut">
              <a:rPr lang="en-AU" smtClean="0"/>
              <a:t>12/08/2016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05E2F-13B2-4B25-AF1D-E6BDB59EAD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833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05E2F-13B2-4B25-AF1D-E6BDB59EADB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6844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Within our healthy policy ecosystem, there will be a range of solutions offered by diverse stakeholders</a:t>
            </a: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Government needs the skill to assess transparently what will work best to meet the ‘first principles’ (point one) – at best value for money. </a:t>
            </a: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A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Thought prompt: 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NSW Treasury’s Commissioning and Contestability Unit. 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05E2F-13B2-4B25-AF1D-E6BDB59EADB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5795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First four steps should see government, community and stakeholders understand the reason for change – and change model. </a:t>
            </a: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Ideally, line agency management and central agencies supportive. </a:t>
            </a: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Winning (and keeping) community is important. </a:t>
            </a: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endParaRPr kumimoji="0" lang="en-AU" sz="2400" b="1" i="0" u="none" strike="noStrike" kern="0" cap="none" spc="0" normalizeH="0" baseline="0" noProof="0" dirty="0" smtClean="0">
              <a:ln>
                <a:noFill/>
              </a:ln>
              <a:solidFill>
                <a:srgbClr val="243876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A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Thought prompt: 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Poles and Wires NSW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05E2F-13B2-4B25-AF1D-E6BDB59EADB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7570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The literature shows that political will is hard to define – and even harder to measure.</a:t>
            </a: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But it is very obvious, when it is absent. </a:t>
            </a: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A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Thought prompt: 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The CPRS saw traits one through five, but it died when political will evaporated. </a:t>
            </a:r>
          </a:p>
          <a:p>
            <a:endParaRPr lang="en-AU" b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05E2F-13B2-4B25-AF1D-E6BDB59EADB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16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05E2F-13B2-4B25-AF1D-E6BDB59EADB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6844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05E2F-13B2-4B25-AF1D-E6BDB59EADB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6844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05E2F-13B2-4B25-AF1D-E6BDB59EADB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6844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05E2F-13B2-4B25-AF1D-E6BDB59EADB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6844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05E2F-13B2-4B25-AF1D-E6BDB59EADB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6844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Build consensus around what we want or need, as a community.</a:t>
            </a:r>
          </a:p>
          <a:p>
            <a:r>
              <a:rPr lang="en-AU" b="1" dirty="0" smtClean="0"/>
              <a:t>Thought prompt: </a:t>
            </a:r>
            <a:r>
              <a:rPr lang="en-AU" dirty="0" smtClean="0"/>
              <a:t>Is public health about owning buildings and managing staff, or keeping the community well? </a:t>
            </a:r>
          </a:p>
          <a:p>
            <a:r>
              <a:rPr lang="en-AU" b="1" dirty="0" smtClean="0"/>
              <a:t>Thought prompt: </a:t>
            </a:r>
            <a:r>
              <a:rPr lang="en-AU" dirty="0" smtClean="0"/>
              <a:t>“The problem with the IPA model is it does nothing for superannuation….” Unnamed member, NSW Housing Ministerial Advisory Committee.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05E2F-13B2-4B25-AF1D-E6BDB59EADB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9743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If we measure it, we can see the specific gaps. </a:t>
            </a: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Evidences non-discretionary change (terminal decline).</a:t>
            </a: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And we can measure our successes in fixing it. </a:t>
            </a: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Respected evidence key to winning political and community focus on need for change.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A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Thought prompt: 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Road transport </a:t>
            </a:r>
            <a:r>
              <a:rPr kumimoji="0" lang="en-AU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only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 measures inputs – so we don’t know much about what’s needed, or where.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A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Thought prompt: 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Electricity reform in NSW was easier, because the evidence was so clear that prices would be lower, if private. </a:t>
            </a:r>
            <a:endParaRPr kumimoji="0" lang="en-AU" sz="2400" b="1" i="0" u="none" strike="noStrike" kern="0" cap="none" spc="0" normalizeH="0" baseline="0" noProof="0" dirty="0" smtClean="0">
              <a:ln>
                <a:noFill/>
              </a:ln>
              <a:solidFill>
                <a:srgbClr val="243876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05E2F-13B2-4B25-AF1D-E6BDB59EADB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2650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Need to harness expertise of the ‘self interested’ –competitors, political, community and policy stakeholders, NFP sector etc.  </a:t>
            </a: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A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Thought prompt: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 Social housing.</a:t>
            </a: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A ‘forgotten end’ of social policy, now sees a ‘battle’ of competing ideas to fix social housing (</a:t>
            </a:r>
            <a:r>
              <a:rPr kumimoji="0" lang="en-A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eg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 IPA, NSW Fed of Housing </a:t>
            </a:r>
            <a:r>
              <a:rPr kumimoji="0" lang="en-A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Assoc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/MAC, Social Ventures Australia, property developers </a:t>
            </a:r>
            <a:r>
              <a:rPr kumimoji="0" lang="en-A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etc</a:t>
            </a: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43876"/>
                </a:solidFill>
                <a:effectLst/>
                <a:uLnTx/>
                <a:uFillTx/>
                <a:latin typeface="Calibri" panose="020F0502020204030204" pitchFamily="34" charset="0"/>
              </a:rPr>
              <a:t>)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05E2F-13B2-4B25-AF1D-E6BDB59EADB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711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38600" y="1219200"/>
            <a:ext cx="4495800" cy="2590800"/>
          </a:xfrm>
        </p:spPr>
        <p:txBody>
          <a:bodyPr/>
          <a:lstStyle>
            <a:lvl1pPr algn="r">
              <a:defRPr>
                <a:solidFill>
                  <a:srgbClr val="243876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4800600"/>
            <a:ext cx="5105400" cy="762000"/>
          </a:xfrm>
        </p:spPr>
        <p:txBody>
          <a:bodyPr/>
          <a:lstStyle>
            <a:lvl1pPr marL="0" indent="0" algn="r">
              <a:buFont typeface="Times" pitchFamily="16" charset="0"/>
              <a:buNone/>
              <a:defRPr sz="1200">
                <a:solidFill>
                  <a:srgbClr val="B0B2B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3962400"/>
            <a:ext cx="9144000" cy="2590800"/>
          </a:xfrm>
          <a:prstGeom prst="rect">
            <a:avLst/>
          </a:prstGeom>
          <a:solidFill>
            <a:srgbClr val="24387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4775786"/>
            <a:ext cx="2362200" cy="81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17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752600"/>
            <a:ext cx="1943100" cy="434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752600"/>
            <a:ext cx="5676900" cy="434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29B3-DA1A-4ABF-B35D-B9C353BC6D11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7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895600"/>
            <a:ext cx="38100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38100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5A78A-5F50-4F77-8F02-A3FE3CBED517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3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D1657-8DBE-4E14-841F-6280A1281A31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5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C1F90-4014-4F43-818A-0817EC24414D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7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895600"/>
            <a:ext cx="381000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381000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E6CF7-E69A-4C4F-AF11-B32D4B73F1CA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0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8D10C-D280-4763-9AD4-533316BD31EA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7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C455A-F385-4AF3-8A99-380849775459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4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598D5-2510-4FB0-8725-C3FE6B280C0E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3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23646-5A2F-40E0-9FDF-6E839B2E9786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4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4286-A6DE-4E04-BA5B-2CF39EF2A7A7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9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altLang="en-US" sz="1800" smtClean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52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895600"/>
            <a:ext cx="777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243876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533FEE8-FA23-48CB-B0AE-E84E40166F16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24387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1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250" y="348724"/>
            <a:ext cx="2012950" cy="69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85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+mj-lt"/>
          <a:ea typeface="+mj-ea"/>
          <a:cs typeface="ヒラギノ角ゴ Pro W3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Arial" charset="0"/>
          <a:ea typeface="ヒラギノ角ゴ Pro W3" pitchFamily="16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Arial" charset="0"/>
          <a:ea typeface="ヒラギノ角ゴ Pro W3" pitchFamily="16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Arial" charset="0"/>
          <a:ea typeface="ヒラギノ角ゴ Pro W3" pitchFamily="16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Arial" charset="0"/>
          <a:ea typeface="ヒラギノ角ゴ Pro W3" pitchFamily="16" charset="-128"/>
          <a:cs typeface="ヒラギノ角ゴ Pro W3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Arial" charset="0"/>
          <a:ea typeface="ヒラギノ角ゴ Pro W3" pitchFamily="16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Arial" charset="0"/>
          <a:ea typeface="ヒラギノ角ゴ Pro W3" pitchFamily="16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Arial" charset="0"/>
          <a:ea typeface="ヒラギノ角ゴ Pro W3" pitchFamily="16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Arial" charset="0"/>
          <a:ea typeface="ヒラギノ角ゴ Pro W3" pitchFamily="16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anose="02020603050405020304" pitchFamily="18" charset="0"/>
        <a:buChar char="•"/>
        <a:defRPr sz="2100">
          <a:solidFill>
            <a:srgbClr val="243876"/>
          </a:solidFill>
          <a:latin typeface="+mn-lt"/>
          <a:ea typeface="+mn-ea"/>
          <a:cs typeface="ヒラギノ角ゴ Pro W3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anose="02020603050405020304" pitchFamily="18" charset="0"/>
        <a:buChar char="•"/>
        <a:defRPr sz="1800">
          <a:solidFill>
            <a:srgbClr val="243876"/>
          </a:solidFill>
          <a:latin typeface="+mn-lt"/>
          <a:ea typeface="+mn-ea"/>
          <a:cs typeface="ヒラギノ角ゴ Pro W3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anose="02020603050405020304" pitchFamily="18" charset="0"/>
        <a:buChar char="•"/>
        <a:defRPr sz="1500">
          <a:solidFill>
            <a:srgbClr val="243876"/>
          </a:solidFill>
          <a:latin typeface="+mn-lt"/>
          <a:ea typeface="+mn-ea"/>
          <a:cs typeface="ヒラギノ角ゴ Pro W3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anose="02020603050405020304" pitchFamily="18" charset="0"/>
        <a:buChar char="•"/>
        <a:defRPr sz="1500">
          <a:solidFill>
            <a:srgbClr val="243876"/>
          </a:solidFill>
          <a:latin typeface="+mn-lt"/>
          <a:ea typeface="+mn-ea"/>
          <a:cs typeface="ヒラギノ角ゴ Pro W3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panose="02020603050405020304" pitchFamily="18" charset="0"/>
        <a:buChar char="•"/>
        <a:defRPr sz="1200">
          <a:solidFill>
            <a:srgbClr val="243876"/>
          </a:solidFill>
          <a:latin typeface="+mn-lt"/>
          <a:ea typeface="+mn-ea"/>
          <a:cs typeface="ヒラギノ角ゴ Pro W3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Times" pitchFamily="16" charset="0"/>
        <a:buChar char="•"/>
        <a:defRPr sz="1200">
          <a:solidFill>
            <a:srgbClr val="243876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Times" pitchFamily="16" charset="0"/>
        <a:buChar char="•"/>
        <a:defRPr sz="1200">
          <a:solidFill>
            <a:srgbClr val="243876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Times" pitchFamily="16" charset="0"/>
        <a:buChar char="•"/>
        <a:defRPr sz="1200">
          <a:solidFill>
            <a:srgbClr val="243876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Times" pitchFamily="16" charset="0"/>
        <a:buChar char="•"/>
        <a:defRPr sz="1200">
          <a:solidFill>
            <a:srgbClr val="24387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3076" y="1384472"/>
            <a:ext cx="6696075" cy="19431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b="1" dirty="0" smtClean="0">
                <a:latin typeface="Calibri" panose="020F0502020204030204" pitchFamily="34" charset="0"/>
              </a:rPr>
              <a:t/>
            </a:r>
            <a:br>
              <a:rPr lang="en-US" altLang="en-US" sz="3200" b="1" dirty="0" smtClean="0">
                <a:latin typeface="Calibri" panose="020F0502020204030204" pitchFamily="34" charset="0"/>
              </a:rPr>
            </a:br>
            <a:r>
              <a:rPr lang="en-US" altLang="en-US" sz="3200" b="1" dirty="0">
                <a:latin typeface="Calibri" panose="020F0502020204030204" pitchFamily="34" charset="0"/>
              </a:rPr>
              <a:t/>
            </a:r>
            <a:br>
              <a:rPr lang="en-US" altLang="en-US" sz="3200" b="1" dirty="0">
                <a:latin typeface="Calibri" panose="020F0502020204030204" pitchFamily="34" charset="0"/>
              </a:rPr>
            </a:br>
            <a:r>
              <a:rPr lang="en-US" altLang="en-US" sz="3200" b="1" dirty="0" smtClean="0">
                <a:latin typeface="Calibri" panose="020F0502020204030204" pitchFamily="34" charset="0"/>
              </a:rPr>
              <a:t/>
            </a:r>
            <a:br>
              <a:rPr lang="en-US" altLang="en-US" sz="3200" b="1" dirty="0" smtClean="0">
                <a:latin typeface="Calibri" panose="020F0502020204030204" pitchFamily="34" charset="0"/>
              </a:rPr>
            </a:br>
            <a:r>
              <a:rPr lang="en-US" altLang="en-US" sz="3600" b="1" dirty="0" smtClean="0">
                <a:latin typeface="Calibri" panose="020F0502020204030204" pitchFamily="34" charset="0"/>
              </a:rPr>
              <a:t>Monsters only live in the dark:</a:t>
            </a:r>
            <a:r>
              <a:rPr lang="en-US" altLang="en-US" sz="3600" dirty="0" smtClean="0">
                <a:latin typeface="Calibri" panose="020F0502020204030204" pitchFamily="34" charset="0"/>
              </a:rPr>
              <a:t/>
            </a:r>
            <a:br>
              <a:rPr lang="en-US" altLang="en-US" sz="3600" dirty="0" smtClean="0">
                <a:latin typeface="Calibri" panose="020F0502020204030204" pitchFamily="34" charset="0"/>
              </a:rPr>
            </a:br>
            <a:r>
              <a:rPr lang="en-US" altLang="en-US" sz="3200" dirty="0">
                <a:latin typeface="Calibri" panose="020F0502020204030204" pitchFamily="34" charset="0"/>
              </a:rPr>
              <a:t>E</a:t>
            </a:r>
            <a:r>
              <a:rPr lang="en-US" altLang="en-US" sz="3200" dirty="0" smtClean="0">
                <a:latin typeface="Calibri" panose="020F0502020204030204" pitchFamily="34" charset="0"/>
              </a:rPr>
              <a:t>lements </a:t>
            </a:r>
            <a:r>
              <a:rPr lang="en-US" altLang="en-US" sz="3200" dirty="0">
                <a:latin typeface="Calibri" panose="020F0502020204030204" pitchFamily="34" charset="0"/>
              </a:rPr>
              <a:t>of a healthy policy ecosystem</a:t>
            </a:r>
            <a:br>
              <a:rPr lang="en-US" altLang="en-US" sz="3200" dirty="0">
                <a:latin typeface="Calibri" panose="020F0502020204030204" pitchFamily="34" charset="0"/>
              </a:rPr>
            </a:br>
            <a:r>
              <a:rPr lang="en-US" altLang="en-US" sz="3200" dirty="0">
                <a:latin typeface="Calibri" panose="020F0502020204030204" pitchFamily="34" charset="0"/>
              </a:rPr>
              <a:t/>
            </a:r>
            <a:br>
              <a:rPr lang="en-US" altLang="en-US" sz="3200" dirty="0">
                <a:latin typeface="Calibri" panose="020F0502020204030204" pitchFamily="34" charset="0"/>
              </a:rPr>
            </a:br>
            <a:r>
              <a:rPr lang="en-US" altLang="en-US" sz="3200" b="1" i="1" dirty="0">
                <a:latin typeface="Calibri" panose="020F0502020204030204" pitchFamily="34" charset="0"/>
              </a:rPr>
              <a:t>Power to Persuade</a:t>
            </a:r>
            <a:r>
              <a:rPr lang="en-US" altLang="en-US" sz="3200" dirty="0">
                <a:latin typeface="Calibri" panose="020F0502020204030204" pitchFamily="34" charset="0"/>
              </a:rPr>
              <a:t/>
            </a:r>
            <a:br>
              <a:rPr lang="en-US" altLang="en-US" sz="3200" dirty="0">
                <a:latin typeface="Calibri" panose="020F0502020204030204" pitchFamily="34" charset="0"/>
              </a:rPr>
            </a:br>
            <a:r>
              <a:rPr lang="en-US" altLang="en-US" sz="3200" dirty="0">
                <a:latin typeface="Calibri" panose="020F0502020204030204" pitchFamily="34" charset="0"/>
              </a:rPr>
              <a:t/>
            </a:r>
            <a:br>
              <a:rPr lang="en-US" altLang="en-US" sz="3200" dirty="0">
                <a:latin typeface="Calibri" panose="020F0502020204030204" pitchFamily="34" charset="0"/>
              </a:rPr>
            </a:br>
            <a:r>
              <a:rPr lang="en-US" altLang="en-US" sz="3600" dirty="0" smtClean="0">
                <a:latin typeface="+mn-lt"/>
              </a:rPr>
              <a:t/>
            </a:r>
            <a:br>
              <a:rPr lang="en-US" altLang="en-US" sz="3600" dirty="0" smtClean="0">
                <a:latin typeface="+mn-lt"/>
              </a:rPr>
            </a:br>
            <a:endParaRPr lang="en-US" altLang="en-US" sz="3200" dirty="0" smtClean="0">
              <a:latin typeface="+mn-lt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62523" y="4462303"/>
            <a:ext cx="4629150" cy="520303"/>
          </a:xfrm>
        </p:spPr>
        <p:txBody>
          <a:bodyPr/>
          <a:lstStyle/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200" dirty="0">
                <a:solidFill>
                  <a:schemeClr val="bg1"/>
                </a:solidFill>
                <a:latin typeface="Calibri" panose="020F0502020204030204" pitchFamily="34" charset="0"/>
              </a:rPr>
              <a:t>15 August 2016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Brendan Lyon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Chief Executive Officer</a:t>
            </a:r>
          </a:p>
        </p:txBody>
      </p:sp>
    </p:spTree>
    <p:extLst>
      <p:ext uri="{BB962C8B-B14F-4D97-AF65-F5344CB8AC3E}">
        <p14:creationId xmlns:p14="http://schemas.microsoft.com/office/powerpoint/2010/main" val="41793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440000"/>
            <a:ext cx="9132562" cy="1143000"/>
          </a:xfrm>
        </p:spPr>
        <p:txBody>
          <a:bodyPr anchor="t"/>
          <a:lstStyle/>
          <a:p>
            <a:r>
              <a:rPr lang="en-AU" sz="2400" b="1" dirty="0" smtClean="0">
                <a:solidFill>
                  <a:srgbClr val="243876"/>
                </a:solidFill>
                <a:latin typeface="Calibri" panose="020F0502020204030204" pitchFamily="34" charset="0"/>
              </a:rPr>
              <a:t>No one has a monopoly on good ideas, so it’s healthy to see competing options put forward</a:t>
            </a:r>
            <a:endParaRPr lang="en-AU" sz="2400" b="1" dirty="0">
              <a:solidFill>
                <a:srgbClr val="243876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0000" y="180000"/>
            <a:ext cx="6247724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28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24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20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20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AU" altLang="en-US" sz="3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3. </a:t>
            </a:r>
            <a:r>
              <a:rPr lang="en-AU" altLang="en-US" sz="3200" b="1" dirty="0">
                <a:solidFill>
                  <a:srgbClr val="FFFFFF"/>
                </a:solidFill>
                <a:latin typeface="Calibri" panose="020F0502020204030204" pitchFamily="34" charset="0"/>
              </a:rPr>
              <a:t>A ‘battle’ of </a:t>
            </a:r>
            <a:r>
              <a:rPr lang="en-AU" altLang="en-US" sz="3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competing ideas</a:t>
            </a:r>
            <a:endParaRPr lang="en-AU" altLang="en-US" sz="32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 descr="battl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36" y="2930963"/>
            <a:ext cx="5227928" cy="312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440000"/>
            <a:ext cx="9144000" cy="1143000"/>
          </a:xfrm>
        </p:spPr>
        <p:txBody>
          <a:bodyPr anchor="t"/>
          <a:lstStyle/>
          <a:p>
            <a:r>
              <a:rPr lang="en-AU" sz="2400" b="1" dirty="0" smtClean="0">
                <a:solidFill>
                  <a:srgbClr val="243876"/>
                </a:solidFill>
                <a:latin typeface="Calibri" panose="020F0502020204030204" pitchFamily="34" charset="0"/>
              </a:rPr>
              <a:t>Of course, the battle of ideas relies on government sector being able to transparently assess public value, amidst private </a:t>
            </a:r>
            <a:r>
              <a:rPr lang="en-AU" sz="2400" b="1" dirty="0" smtClean="0">
                <a:solidFill>
                  <a:srgbClr val="243876"/>
                </a:solidFill>
                <a:latin typeface="Calibri" panose="020F0502020204030204" pitchFamily="34" charset="0"/>
              </a:rPr>
              <a:t>benefits</a:t>
            </a:r>
            <a:endParaRPr lang="en-AU" sz="2400" b="1" dirty="0">
              <a:solidFill>
                <a:srgbClr val="243876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0000" y="180000"/>
            <a:ext cx="6247724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28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24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20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20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AU" altLang="en-US" sz="3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4. </a:t>
            </a:r>
            <a:r>
              <a:rPr lang="en-AU" altLang="en-US" sz="3200" b="1" dirty="0">
                <a:solidFill>
                  <a:srgbClr val="FFFFFF"/>
                </a:solidFill>
                <a:latin typeface="Calibri" panose="020F0502020204030204" pitchFamily="34" charset="0"/>
              </a:rPr>
              <a:t>Finding enlightenment, among </a:t>
            </a:r>
            <a:r>
              <a:rPr lang="en-AU" altLang="en-US" sz="3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the array of self interest</a:t>
            </a:r>
            <a:endParaRPr lang="en-AU" altLang="en-US" sz="32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 descr="buddh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25" y="2946443"/>
            <a:ext cx="3042066" cy="306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440000"/>
            <a:ext cx="9333005" cy="1143000"/>
          </a:xfrm>
        </p:spPr>
        <p:txBody>
          <a:bodyPr anchor="t"/>
          <a:lstStyle/>
          <a:p>
            <a:r>
              <a:rPr lang="en-AU" sz="2400" b="1" dirty="0" smtClean="0">
                <a:solidFill>
                  <a:srgbClr val="243876"/>
                </a:solidFill>
                <a:latin typeface="Calibri" panose="020F0502020204030204" pitchFamily="34" charset="0"/>
              </a:rPr>
              <a:t>With agreed outcomes, identified gaps, competed solutions and transparent public assessment, everyone should </a:t>
            </a:r>
            <a:r>
              <a:rPr lang="en-AU" sz="2400" b="1" i="1" dirty="0" smtClean="0">
                <a:solidFill>
                  <a:srgbClr val="243876"/>
                </a:solidFill>
                <a:latin typeface="Calibri" panose="020F0502020204030204" pitchFamily="34" charset="0"/>
              </a:rPr>
              <a:t>welcome</a:t>
            </a:r>
            <a:r>
              <a:rPr lang="en-AU" sz="2400" b="1" dirty="0" smtClean="0">
                <a:solidFill>
                  <a:srgbClr val="243876"/>
                </a:solidFill>
                <a:latin typeface="Calibri" panose="020F0502020204030204" pitchFamily="34" charset="0"/>
              </a:rPr>
              <a:t> change</a:t>
            </a:r>
            <a:endParaRPr lang="en-AU" sz="2400" b="1" dirty="0">
              <a:solidFill>
                <a:srgbClr val="243876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0000" y="180000"/>
            <a:ext cx="6247724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28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24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20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20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AU" altLang="en-US" sz="3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5. </a:t>
            </a:r>
            <a:r>
              <a:rPr lang="en-AU" altLang="en-US" sz="3200" b="1" dirty="0">
                <a:solidFill>
                  <a:srgbClr val="FFFFFF"/>
                </a:solidFill>
                <a:latin typeface="Calibri" panose="020F0502020204030204" pitchFamily="34" charset="0"/>
              </a:rPr>
              <a:t>Ideally, </a:t>
            </a:r>
            <a:r>
              <a:rPr lang="en-AU" altLang="en-US" sz="3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bureaucracy, community </a:t>
            </a:r>
            <a:r>
              <a:rPr lang="en-AU" altLang="en-US" sz="3200" b="1" dirty="0">
                <a:solidFill>
                  <a:srgbClr val="FFFFFF"/>
                </a:solidFill>
                <a:latin typeface="Calibri" panose="020F0502020204030204" pitchFamily="34" charset="0"/>
              </a:rPr>
              <a:t>and stakeholders will be </a:t>
            </a:r>
            <a:r>
              <a:rPr lang="en-AU" altLang="en-US" sz="3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supportive</a:t>
            </a:r>
            <a:endParaRPr lang="en-AU" altLang="en-US" sz="32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 descr="hand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259" y="3731407"/>
            <a:ext cx="4073146" cy="20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440000"/>
            <a:ext cx="9092484" cy="1143000"/>
          </a:xfrm>
        </p:spPr>
        <p:txBody>
          <a:bodyPr anchor="t"/>
          <a:lstStyle/>
          <a:p>
            <a:r>
              <a:rPr lang="en-AU" sz="2400" b="1" dirty="0" smtClean="0">
                <a:solidFill>
                  <a:srgbClr val="243876"/>
                </a:solidFill>
                <a:latin typeface="Calibri" panose="020F0502020204030204" pitchFamily="34" charset="0"/>
              </a:rPr>
              <a:t>Political will is the only defining trait. Without political will, the best policies in the world won’t happen</a:t>
            </a:r>
            <a:endParaRPr lang="en-AU" sz="2400" b="1" dirty="0">
              <a:solidFill>
                <a:srgbClr val="243876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0000" y="180000"/>
            <a:ext cx="6247724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28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24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20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20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AU" altLang="en-US" sz="3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6. But political will is fundamental </a:t>
            </a:r>
            <a:endParaRPr lang="en-AU" altLang="en-US" sz="32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 descr="ph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817" y="3574393"/>
            <a:ext cx="3749613" cy="246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9255" y="292958"/>
            <a:ext cx="6247724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28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24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20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20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AU" altLang="en-US" sz="3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Try to have fun: NSW electricity.</a:t>
            </a:r>
            <a:endParaRPr lang="en-AU" altLang="en-US" sz="32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 descr="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8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51515" y="3234255"/>
            <a:ext cx="9092484" cy="1143000"/>
          </a:xfrm>
        </p:spPr>
        <p:txBody>
          <a:bodyPr/>
          <a:lstStyle/>
          <a:p>
            <a:pPr algn="ctr"/>
            <a:r>
              <a:rPr lang="en-AU" sz="4400" b="1" dirty="0" smtClean="0">
                <a:solidFill>
                  <a:srgbClr val="243876"/>
                </a:solidFill>
                <a:latin typeface="Calibri" panose="020F0502020204030204" pitchFamily="34" charset="0"/>
              </a:rPr>
              <a:t>Thank you!</a:t>
            </a:r>
            <a:endParaRPr lang="en-AU" sz="4400" b="1" dirty="0">
              <a:solidFill>
                <a:srgbClr val="24387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805046"/>
              </p:ext>
            </p:extLst>
          </p:nvPr>
        </p:nvGraphicFramePr>
        <p:xfrm>
          <a:off x="467544" y="1772816"/>
          <a:ext cx="8208912" cy="153617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184576"/>
                <a:gridCol w="3024336"/>
              </a:tblGrid>
              <a:tr h="1536171">
                <a:tc>
                  <a:txBody>
                    <a:bodyPr/>
                    <a:lstStyle/>
                    <a:p>
                      <a:pPr marL="357188" marR="0" lvl="0" indent="-3571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AU" alt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Consensus about first</a:t>
                      </a:r>
                      <a:r>
                        <a:rPr lang="en-AU" altLang="en-US" sz="2200" b="0" kern="1200" baseline="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en-AU" altLang="en-US" sz="2200" b="0" kern="1200" baseline="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AU" alt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principles/outcomes needed</a:t>
                      </a:r>
                      <a:endParaRPr lang="en-AU" sz="2200" b="0" kern="1200" dirty="0" smtClean="0">
                        <a:solidFill>
                          <a:srgbClr val="243876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16000" anchor="ctr">
                    <a:lnL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 descr="noun_202072_cc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50"/>
          <a:stretch/>
        </p:blipFill>
        <p:spPr>
          <a:xfrm>
            <a:off x="6281942" y="1628800"/>
            <a:ext cx="1959462" cy="151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5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090957"/>
              </p:ext>
            </p:extLst>
          </p:nvPr>
        </p:nvGraphicFramePr>
        <p:xfrm>
          <a:off x="467544" y="1772816"/>
          <a:ext cx="8208912" cy="307234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184576"/>
                <a:gridCol w="3024336"/>
              </a:tblGrid>
              <a:tr h="1536171">
                <a:tc>
                  <a:txBody>
                    <a:bodyPr/>
                    <a:lstStyle/>
                    <a:p>
                      <a:pPr marL="357188" marR="0" lvl="0" indent="-3571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AU" alt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Consensus about first</a:t>
                      </a:r>
                      <a:r>
                        <a:rPr lang="en-AU" altLang="en-US" sz="2200" b="0" kern="1200" baseline="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en-AU" altLang="en-US" sz="2200" b="0" kern="1200" baseline="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AU" alt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principles/outcomes needed</a:t>
                      </a:r>
                      <a:endParaRPr lang="en-AU" sz="2200" b="0" kern="1200" dirty="0" smtClean="0">
                        <a:solidFill>
                          <a:srgbClr val="243876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16000" anchor="ctr">
                    <a:lnL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171">
                <a:tc>
                  <a:txBody>
                    <a:bodyPr/>
                    <a:lstStyle/>
                    <a:p>
                      <a:pPr marL="357188" marR="0" lvl="0" indent="-3571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  Robust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data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diagnose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gaps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failures</a:t>
                      </a:r>
                      <a:endParaRPr lang="en-AU" sz="2200" dirty="0" smtClean="0">
                        <a:solidFill>
                          <a:srgbClr val="243876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216000" anchor="ctr">
                    <a:lnL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9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/>
                        <a:cs typeface="Calibri"/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9E3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noun_202072_cc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50"/>
          <a:stretch/>
        </p:blipFill>
        <p:spPr>
          <a:xfrm>
            <a:off x="6281942" y="1628800"/>
            <a:ext cx="1959462" cy="1515652"/>
          </a:xfrm>
          <a:prstGeom prst="rect">
            <a:avLst/>
          </a:prstGeom>
        </p:spPr>
      </p:pic>
      <p:pic>
        <p:nvPicPr>
          <p:cNvPr id="10" name="Picture 9" descr="noun_136079_cc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4"/>
          <a:stretch/>
        </p:blipFill>
        <p:spPr>
          <a:xfrm>
            <a:off x="6441981" y="3414845"/>
            <a:ext cx="1586404" cy="131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277840"/>
              </p:ext>
            </p:extLst>
          </p:nvPr>
        </p:nvGraphicFramePr>
        <p:xfrm>
          <a:off x="467544" y="1772816"/>
          <a:ext cx="8208912" cy="307234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184576"/>
                <a:gridCol w="3024336"/>
              </a:tblGrid>
              <a:tr h="1536171">
                <a:tc>
                  <a:txBody>
                    <a:bodyPr/>
                    <a:lstStyle/>
                    <a:p>
                      <a:pPr marL="357188" marR="0" lvl="0" indent="-3571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AU" alt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Consensus about first</a:t>
                      </a:r>
                      <a:r>
                        <a:rPr lang="en-AU" altLang="en-US" sz="2200" b="0" kern="1200" baseline="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en-AU" altLang="en-US" sz="2200" b="0" kern="1200" baseline="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AU" alt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principles/outcomes needed</a:t>
                      </a:r>
                      <a:endParaRPr lang="en-AU" sz="2200" b="0" kern="1200" dirty="0" smtClean="0">
                        <a:solidFill>
                          <a:srgbClr val="243876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16000" anchor="ctr">
                    <a:lnL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171">
                <a:tc>
                  <a:txBody>
                    <a:bodyPr/>
                    <a:lstStyle/>
                    <a:p>
                      <a:pPr marL="357188" marR="0" lvl="0" indent="-3571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  Robust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data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diagnose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gaps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</a:t>
                      </a: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failures</a:t>
                      </a:r>
                      <a:endParaRPr lang="en-AU" sz="2200" dirty="0" smtClean="0">
                        <a:solidFill>
                          <a:srgbClr val="243876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216000" anchor="ctr">
                    <a:lnL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9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/>
                        <a:cs typeface="Calibri"/>
                      </a:endParaRPr>
                    </a:p>
                  </a:txBody>
                  <a:tcPr marL="252000">
                    <a:lnL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9E3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noun_202072_cc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50"/>
          <a:stretch/>
        </p:blipFill>
        <p:spPr>
          <a:xfrm>
            <a:off x="6281942" y="1628800"/>
            <a:ext cx="1959462" cy="151565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98172"/>
              </p:ext>
            </p:extLst>
          </p:nvPr>
        </p:nvGraphicFramePr>
        <p:xfrm>
          <a:off x="467543" y="4837989"/>
          <a:ext cx="8208912" cy="153617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184576"/>
                <a:gridCol w="3024336"/>
              </a:tblGrid>
              <a:tr h="1536171">
                <a:tc>
                  <a:txBody>
                    <a:bodyPr/>
                    <a:lstStyle/>
                    <a:p>
                      <a:pPr marL="357188" marR="0" lvl="0" indent="-3571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200" b="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</a:rPr>
                        <a:t>3.  A ‘battle’ between alternative solutions</a:t>
                      </a:r>
                      <a:r>
                        <a:rPr lang="en-AU" sz="2200" b="0" baseline="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AU" sz="2200" b="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</a:rPr>
                        <a:t>from stakeholders</a:t>
                      </a:r>
                    </a:p>
                  </a:txBody>
                  <a:tcPr marL="216000" anchor="ctr">
                    <a:lnL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9" descr="noun_136079_cc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4"/>
          <a:stretch/>
        </p:blipFill>
        <p:spPr>
          <a:xfrm>
            <a:off x="6441981" y="3414845"/>
            <a:ext cx="1586404" cy="1315222"/>
          </a:xfrm>
          <a:prstGeom prst="rect">
            <a:avLst/>
          </a:prstGeom>
        </p:spPr>
      </p:pic>
      <p:pic>
        <p:nvPicPr>
          <p:cNvPr id="8" name="Picture 7" descr="battl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05" y="4974546"/>
            <a:ext cx="2141863" cy="127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19521"/>
              </p:ext>
            </p:extLst>
          </p:nvPr>
        </p:nvGraphicFramePr>
        <p:xfrm>
          <a:off x="467543" y="1789149"/>
          <a:ext cx="8208912" cy="153617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184576"/>
                <a:gridCol w="3024336"/>
              </a:tblGrid>
              <a:tr h="1536171">
                <a:tc>
                  <a:txBody>
                    <a:bodyPr/>
                    <a:lstStyle/>
                    <a:p>
                      <a:pPr marL="357188" marR="0" lvl="0" indent="-3571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alt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  Finding enlightenment among the array of self-interest</a:t>
                      </a:r>
                      <a:endParaRPr lang="en-AU" sz="2200" b="0" kern="1200" dirty="0" smtClean="0">
                        <a:solidFill>
                          <a:srgbClr val="243876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16000" anchor="ctr">
                    <a:lnL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Picture 1" descr="buddha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43" y="1927713"/>
            <a:ext cx="1196960" cy="120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054592"/>
              </p:ext>
            </p:extLst>
          </p:nvPr>
        </p:nvGraphicFramePr>
        <p:xfrm>
          <a:off x="467543" y="1789149"/>
          <a:ext cx="8208912" cy="307234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184576"/>
                <a:gridCol w="3024336"/>
              </a:tblGrid>
              <a:tr h="1536171">
                <a:tc>
                  <a:txBody>
                    <a:bodyPr/>
                    <a:lstStyle/>
                    <a:p>
                      <a:pPr marL="357188" marR="0" lvl="0" indent="-3571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alt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  Finding enlightenment among the array of self-interest</a:t>
                      </a:r>
                      <a:endParaRPr lang="en-AU" sz="2200" b="0" kern="1200" dirty="0" smtClean="0">
                        <a:solidFill>
                          <a:srgbClr val="243876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16000" anchor="ctr">
                    <a:lnL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171">
                <a:tc>
                  <a:txBody>
                    <a:bodyPr/>
                    <a:lstStyle/>
                    <a:p>
                      <a:pPr marL="357188" marR="0" lvl="0" indent="-3571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  Should be bureaucratic and </a:t>
                      </a:r>
                      <a:br>
                        <a:rPr 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stakeholder interest -</a:t>
                      </a:r>
                      <a:r>
                        <a:rPr lang="en-US" sz="2200" b="0" kern="1200" baseline="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champions </a:t>
                      </a:r>
                      <a:br>
                        <a:rPr 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 explain to the community</a:t>
                      </a:r>
                      <a:endParaRPr lang="en-AU" sz="2200" dirty="0" smtClean="0">
                        <a:solidFill>
                          <a:srgbClr val="243876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216000" anchor="ctr">
                    <a:lnL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9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9E3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2" descr="hand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273" y="3646674"/>
            <a:ext cx="1880206" cy="929772"/>
          </a:xfrm>
          <a:prstGeom prst="rect">
            <a:avLst/>
          </a:prstGeom>
        </p:spPr>
      </p:pic>
      <p:pic>
        <p:nvPicPr>
          <p:cNvPr id="2" name="Picture 1" descr="buddha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43" y="1927713"/>
            <a:ext cx="1196960" cy="120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837427"/>
              </p:ext>
            </p:extLst>
          </p:nvPr>
        </p:nvGraphicFramePr>
        <p:xfrm>
          <a:off x="467543" y="1789149"/>
          <a:ext cx="8208912" cy="307234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184576"/>
                <a:gridCol w="3024336"/>
              </a:tblGrid>
              <a:tr h="1536171">
                <a:tc>
                  <a:txBody>
                    <a:bodyPr/>
                    <a:lstStyle/>
                    <a:p>
                      <a:pPr marL="357188" marR="0" lvl="0" indent="-3571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alt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  Finding enlightenment among the array of self-interest</a:t>
                      </a:r>
                      <a:endParaRPr lang="en-AU" sz="2200" b="0" kern="1200" dirty="0" smtClean="0">
                        <a:solidFill>
                          <a:srgbClr val="243876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16000" anchor="ctr">
                    <a:lnL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171">
                <a:tc>
                  <a:txBody>
                    <a:bodyPr/>
                    <a:lstStyle/>
                    <a:p>
                      <a:pPr marL="357188" marR="0" lvl="0" indent="-3571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  Should be bureaucratic and </a:t>
                      </a:r>
                      <a:br>
                        <a:rPr 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stakeholder interest -</a:t>
                      </a:r>
                      <a:r>
                        <a:rPr lang="en-US" sz="2200" b="0" kern="1200" baseline="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champions </a:t>
                      </a:r>
                      <a:br>
                        <a:rPr 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200" b="0" kern="120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 explain to the community</a:t>
                      </a:r>
                      <a:endParaRPr lang="en-AU" sz="2200" dirty="0" smtClean="0">
                        <a:solidFill>
                          <a:srgbClr val="243876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216000" anchor="ctr">
                    <a:lnL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9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9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519943"/>
              </p:ext>
            </p:extLst>
          </p:nvPr>
        </p:nvGraphicFramePr>
        <p:xfrm>
          <a:off x="467544" y="4858022"/>
          <a:ext cx="8208912" cy="153617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184576"/>
                <a:gridCol w="3024336"/>
              </a:tblGrid>
              <a:tr h="1536171">
                <a:tc>
                  <a:txBody>
                    <a:bodyPr/>
                    <a:lstStyle/>
                    <a:p>
                      <a:pPr marL="357188" marR="0" lvl="0" indent="-3571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200" b="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</a:rPr>
                        <a:t>6.  There must be political will driving </a:t>
                      </a:r>
                      <a:br>
                        <a:rPr lang="en-AU" sz="2200" b="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n-AU" sz="2200" b="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</a:rPr>
                        <a:t>change, or it will not happen (even </a:t>
                      </a:r>
                      <a:br>
                        <a:rPr lang="en-AU" sz="2200" b="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n-AU" sz="2200" b="0" dirty="0" smtClean="0">
                          <a:solidFill>
                            <a:srgbClr val="243876"/>
                          </a:solidFill>
                          <a:latin typeface="Calibri" panose="020F0502020204030204" pitchFamily="34" charset="0"/>
                        </a:rPr>
                        <a:t>if the first five traits are satisfied)</a:t>
                      </a:r>
                    </a:p>
                  </a:txBody>
                  <a:tcPr marL="216000" anchor="ctr">
                    <a:lnL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bri"/>
                          <a:cs typeface="Calibri"/>
                        </a:rPr>
                        <a:t> </a:t>
                      </a:r>
                      <a:endParaRPr lang="en-US" sz="22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C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8" descr="ph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852" y="5005303"/>
            <a:ext cx="1858348" cy="1219234"/>
          </a:xfrm>
          <a:prstGeom prst="rect">
            <a:avLst/>
          </a:prstGeom>
        </p:spPr>
      </p:pic>
      <p:pic>
        <p:nvPicPr>
          <p:cNvPr id="13" name="Picture 12" descr="hand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273" y="3646674"/>
            <a:ext cx="1880206" cy="929772"/>
          </a:xfrm>
          <a:prstGeom prst="rect">
            <a:avLst/>
          </a:prstGeom>
        </p:spPr>
      </p:pic>
      <p:pic>
        <p:nvPicPr>
          <p:cNvPr id="2" name="Picture 1" descr="buddha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43" y="1927713"/>
            <a:ext cx="1196960" cy="120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440000"/>
            <a:ext cx="7772400" cy="1143000"/>
          </a:xfrm>
        </p:spPr>
        <p:txBody>
          <a:bodyPr anchor="t"/>
          <a:lstStyle/>
          <a:p>
            <a:r>
              <a:rPr lang="en-AU" sz="2400" b="1" dirty="0" smtClean="0">
                <a:solidFill>
                  <a:srgbClr val="243876"/>
                </a:solidFill>
                <a:latin typeface="Calibri" panose="020F0502020204030204" pitchFamily="34" charset="0"/>
              </a:rPr>
              <a:t>If you cannot agree on where you’re going, you’re </a:t>
            </a:r>
            <a:r>
              <a:rPr lang="en-AU" sz="2400" b="1" u="sng" dirty="0" smtClean="0">
                <a:solidFill>
                  <a:srgbClr val="243876"/>
                </a:solidFill>
                <a:latin typeface="Calibri" panose="020F0502020204030204" pitchFamily="34" charset="0"/>
              </a:rPr>
              <a:t>never</a:t>
            </a:r>
            <a:r>
              <a:rPr lang="en-AU" sz="2400" b="1" dirty="0" smtClean="0">
                <a:solidFill>
                  <a:srgbClr val="243876"/>
                </a:solidFill>
                <a:latin typeface="Calibri" panose="020F0502020204030204" pitchFamily="34" charset="0"/>
              </a:rPr>
              <a:t> going to agree on how to get there</a:t>
            </a:r>
            <a:endParaRPr lang="en-AU" sz="2400" b="1" dirty="0">
              <a:solidFill>
                <a:srgbClr val="243876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0000" y="180000"/>
            <a:ext cx="6247724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28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24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20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20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AU" altLang="en-US" sz="3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1. </a:t>
            </a:r>
            <a:r>
              <a:rPr lang="en-AU" altLang="en-US" sz="3200" b="1" dirty="0">
                <a:solidFill>
                  <a:srgbClr val="FFFFFF"/>
                </a:solidFill>
                <a:latin typeface="Calibri" panose="020F0502020204030204" pitchFamily="34" charset="0"/>
              </a:rPr>
              <a:t>Consensus about first </a:t>
            </a:r>
            <a:r>
              <a:rPr lang="en-AU" altLang="en-US" sz="3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principles </a:t>
            </a:r>
            <a:endParaRPr lang="en-AU" altLang="en-US" sz="32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 descr="noun_202072_cc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50"/>
          <a:stretch/>
        </p:blipFill>
        <p:spPr>
          <a:xfrm>
            <a:off x="2480488" y="2763719"/>
            <a:ext cx="4279487" cy="33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440000"/>
            <a:ext cx="8663469" cy="1143000"/>
          </a:xfrm>
        </p:spPr>
        <p:txBody>
          <a:bodyPr anchor="t"/>
          <a:lstStyle/>
          <a:p>
            <a:r>
              <a:rPr lang="en-AU" sz="2400" b="1" dirty="0" smtClean="0">
                <a:solidFill>
                  <a:srgbClr val="243876"/>
                </a:solidFill>
                <a:latin typeface="Calibri" panose="020F0502020204030204" pitchFamily="34" charset="0"/>
              </a:rPr>
              <a:t>With agreement about first principles, a healthy policy ecosystem needs good information, about real performance</a:t>
            </a:r>
            <a:endParaRPr lang="en-AU" sz="2400" b="1" dirty="0">
              <a:solidFill>
                <a:srgbClr val="243876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0000" y="180000"/>
            <a:ext cx="6247724" cy="103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28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24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20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20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panose="02020603050405020304" pitchFamily="18" charset="0"/>
              <a:buChar char="•"/>
              <a:defRPr sz="1600">
                <a:solidFill>
                  <a:srgbClr val="243876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AU" altLang="en-US" sz="3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2. </a:t>
            </a:r>
            <a:r>
              <a:rPr lang="en-AU" altLang="en-US" sz="3200" b="1" dirty="0">
                <a:solidFill>
                  <a:srgbClr val="FFFFFF"/>
                </a:solidFill>
                <a:latin typeface="Calibri" panose="020F0502020204030204" pitchFamily="34" charset="0"/>
              </a:rPr>
              <a:t>Robust data to diagnose </a:t>
            </a:r>
            <a:r>
              <a:rPr lang="en-AU" altLang="en-US" sz="3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/>
            </a:r>
            <a:br>
              <a:rPr lang="en-AU" altLang="en-US" sz="3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AU" altLang="en-US" sz="32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gaps</a:t>
            </a:r>
            <a:r>
              <a:rPr lang="en-AU" altLang="en-US" sz="3200" b="1" dirty="0">
                <a:solidFill>
                  <a:srgbClr val="FFFFFF"/>
                </a:solidFill>
                <a:latin typeface="Calibri" panose="020F0502020204030204" pitchFamily="34" charset="0"/>
              </a:rPr>
              <a:t>/failures</a:t>
            </a:r>
          </a:p>
        </p:txBody>
      </p:sp>
      <p:pic>
        <p:nvPicPr>
          <p:cNvPr id="6" name="Picture 5" descr="noun_136079_cc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4"/>
          <a:stretch/>
        </p:blipFill>
        <p:spPr>
          <a:xfrm>
            <a:off x="2813324" y="2948284"/>
            <a:ext cx="3436614" cy="284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8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648</Words>
  <Application>Microsoft Office PowerPoint</Application>
  <PresentationFormat>On-screen Show (4:3)</PresentationFormat>
  <Paragraphs>66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</vt:lpstr>
      <vt:lpstr>ヒラギノ角ゴ Pro W3</vt:lpstr>
      <vt:lpstr>Blank Presentation</vt:lpstr>
      <vt:lpstr>   Monsters only live in the dark: Elements of a healthy policy ecosystem  Power to Persuade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 cannot agree on where you’re going, you’re never going to agree on how to get there</vt:lpstr>
      <vt:lpstr>With agreement about first principles, a healthy policy ecosystem needs good information, about real performance</vt:lpstr>
      <vt:lpstr>No one has a monopoly on good ideas, so it’s healthy to see competing options put forward</vt:lpstr>
      <vt:lpstr>Of course, the battle of ideas relies on government sector being able to transparently assess public value, amidst private benefits</vt:lpstr>
      <vt:lpstr>With agreed outcomes, identified gaps, competed solutions and transparent public assessment, everyone should welcome change</vt:lpstr>
      <vt:lpstr>Political will is the only defining trait. Without political will, the best policies in the world won’t happen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Monsters only live in the dark: elements of a healthy policy ecosystem  Power to Persuade</dc:title>
  <dc:creator>Brendan Lyon</dc:creator>
  <cp:lastModifiedBy>Alice</cp:lastModifiedBy>
  <cp:revision>59</cp:revision>
  <cp:lastPrinted>2016-08-09T01:49:40Z</cp:lastPrinted>
  <dcterms:created xsi:type="dcterms:W3CDTF">2016-08-09T00:49:22Z</dcterms:created>
  <dcterms:modified xsi:type="dcterms:W3CDTF">2016-08-12T05:28:24Z</dcterms:modified>
</cp:coreProperties>
</file>