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60" r:id="rId4"/>
    <p:sldId id="257" r:id="rId5"/>
    <p:sldId id="262" r:id="rId6"/>
    <p:sldId id="265" r:id="rId7"/>
    <p:sldId id="266" r:id="rId8"/>
    <p:sldId id="268" r:id="rId9"/>
    <p:sldId id="259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947B-615E-4318-8862-BC7A37FB0CEB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A82D-F0D7-45B6-AE4D-A567F5EF8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03065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947B-615E-4318-8862-BC7A37FB0CEB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A82D-F0D7-45B6-AE4D-A567F5EF8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102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EE29947B-615E-4318-8862-BC7A37FB0CEB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3BA9A82D-F0D7-45B6-AE4D-A567F5EF8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789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947B-615E-4318-8862-BC7A37FB0CEB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A82D-F0D7-45B6-AE4D-A567F5EF8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168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29947B-615E-4318-8862-BC7A37FB0CEB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A9A82D-F0D7-45B6-AE4D-A567F5EF8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2570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947B-615E-4318-8862-BC7A37FB0CEB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A82D-F0D7-45B6-AE4D-A567F5EF8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448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947B-615E-4318-8862-BC7A37FB0CEB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A82D-F0D7-45B6-AE4D-A567F5EF8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2400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947B-615E-4318-8862-BC7A37FB0CEB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A82D-F0D7-45B6-AE4D-A567F5EF8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5413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947B-615E-4318-8862-BC7A37FB0CEB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A82D-F0D7-45B6-AE4D-A567F5EF8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50657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947B-615E-4318-8862-BC7A37FB0CEB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A82D-F0D7-45B6-AE4D-A567F5EF8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43157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947B-615E-4318-8862-BC7A37FB0CEB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A82D-F0D7-45B6-AE4D-A567F5EF8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323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EE29947B-615E-4318-8862-BC7A37FB0CEB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3BA9A82D-F0D7-45B6-AE4D-A567F5EF8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70971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487" y="2009104"/>
            <a:ext cx="11463837" cy="1896608"/>
          </a:xfrm>
        </p:spPr>
        <p:txBody>
          <a:bodyPr>
            <a:normAutofit/>
          </a:bodyPr>
          <a:lstStyle/>
          <a:p>
            <a:r>
              <a:rPr lang="en-AU" sz="4800" dirty="0" smtClean="0"/>
              <a:t>Connected policy /service ecologies – impact of integration terms</a:t>
            </a:r>
            <a:endParaRPr lang="en-AU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976834" cy="174772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</a:pPr>
            <a:endParaRPr lang="en-AU" dirty="0" smtClean="0"/>
          </a:p>
          <a:p>
            <a:pPr>
              <a:lnSpc>
                <a:spcPct val="100000"/>
              </a:lnSpc>
            </a:pPr>
            <a:r>
              <a:rPr lang="en-AU" sz="3500" b="1" dirty="0" smtClean="0"/>
              <a:t>Robyn </a:t>
            </a:r>
            <a:r>
              <a:rPr lang="en-AU" sz="3500" b="1" dirty="0" err="1" smtClean="0"/>
              <a:t>Keast</a:t>
            </a:r>
            <a:r>
              <a:rPr lang="en-AU" sz="3500" b="1" dirty="0" smtClean="0"/>
              <a:t> </a:t>
            </a:r>
            <a:r>
              <a:rPr lang="en-AU" sz="3500" b="1" dirty="0" smtClean="0"/>
              <a:t> Southern </a:t>
            </a:r>
            <a:r>
              <a:rPr lang="en-AU" sz="3500" b="1" dirty="0" smtClean="0"/>
              <a:t>Cross University </a:t>
            </a:r>
            <a:endParaRPr lang="en-AU" sz="3500" b="1" dirty="0" smtClean="0"/>
          </a:p>
          <a:p>
            <a:pPr>
              <a:lnSpc>
                <a:spcPct val="100000"/>
              </a:lnSpc>
            </a:pPr>
            <a:r>
              <a:rPr lang="en-AU" sz="3500" b="1" dirty="0" smtClean="0"/>
              <a:t>Power </a:t>
            </a:r>
            <a:r>
              <a:rPr lang="en-AU" sz="3500" b="1" dirty="0"/>
              <a:t>To Persuade  Symposium </a:t>
            </a:r>
            <a:r>
              <a:rPr lang="en-AU" sz="3500" b="1" dirty="0" smtClean="0"/>
              <a:t> 15 August 2016</a:t>
            </a:r>
          </a:p>
          <a:p>
            <a:pPr>
              <a:lnSpc>
                <a:spcPct val="100000"/>
              </a:lnSpc>
            </a:pPr>
            <a:r>
              <a:rPr lang="en-AU" sz="3500" b="1" dirty="0" smtClean="0"/>
              <a:t>(</a:t>
            </a:r>
            <a:r>
              <a:rPr lang="en-AU" sz="3500" b="1" dirty="0"/>
              <a:t>Michael Charles &amp; Gemma Carey)</a:t>
            </a:r>
          </a:p>
          <a:p>
            <a:pPr>
              <a:lnSpc>
                <a:spcPct val="100000"/>
              </a:lnSpc>
            </a:pPr>
            <a:endParaRPr lang="en-AU" sz="3500" b="1" dirty="0" smtClean="0"/>
          </a:p>
          <a:p>
            <a:pPr>
              <a:lnSpc>
                <a:spcPct val="100000"/>
              </a:lnSpc>
            </a:pPr>
            <a:endParaRPr lang="en-AU" sz="3500" b="1" dirty="0"/>
          </a:p>
          <a:p>
            <a:pPr>
              <a:lnSpc>
                <a:spcPct val="100000"/>
              </a:lnSpc>
            </a:pPr>
            <a:endParaRPr lang="en-AU" sz="3500" b="1" dirty="0"/>
          </a:p>
          <a:p>
            <a:pPr>
              <a:lnSpc>
                <a:spcPct val="100000"/>
              </a:lnSpc>
            </a:pPr>
            <a:endParaRPr lang="en-AU" sz="3500" b="1" dirty="0"/>
          </a:p>
        </p:txBody>
      </p:sp>
    </p:spTree>
    <p:extLst>
      <p:ext uri="{BB962C8B-B14F-4D97-AF65-F5344CB8AC3E}">
        <p14:creationId xmlns:p14="http://schemas.microsoft.com/office/powerpoint/2010/main" val="3495638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Ways forward???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24" y="2011680"/>
            <a:ext cx="10574875" cy="4206240"/>
          </a:xfrm>
        </p:spPr>
        <p:txBody>
          <a:bodyPr>
            <a:normAutofit lnSpcReduction="10000"/>
          </a:bodyPr>
          <a:lstStyle/>
          <a:p>
            <a:r>
              <a:rPr lang="en-AU" sz="2400" dirty="0"/>
              <a:t>Ideally, a precise </a:t>
            </a:r>
            <a:r>
              <a:rPr lang="en-AU" sz="2400" dirty="0" smtClean="0"/>
              <a:t>decision regarding the type of relationship (IOR)  and associated arrangement (IOE) for the outcomes sought would form part </a:t>
            </a:r>
            <a:r>
              <a:rPr lang="en-AU" sz="2400" dirty="0"/>
              <a:t>of the starting point for the proposed joined-up </a:t>
            </a:r>
            <a:r>
              <a:rPr lang="en-AU" sz="2400" dirty="0" smtClean="0"/>
              <a:t>work, </a:t>
            </a:r>
          </a:p>
          <a:p>
            <a:r>
              <a:rPr lang="en-AU" sz="2400" dirty="0" smtClean="0"/>
              <a:t>Collaboration decision support Tool </a:t>
            </a:r>
          </a:p>
          <a:p>
            <a:pPr marL="228600" lvl="1" indent="0">
              <a:buNone/>
            </a:pPr>
            <a:endParaRPr lang="en-AU" sz="2400" dirty="0"/>
          </a:p>
          <a:p>
            <a:pPr lvl="1"/>
            <a:r>
              <a:rPr lang="en-AU" sz="2400" dirty="0" smtClean="0"/>
              <a:t>Taylor </a:t>
            </a:r>
            <a:r>
              <a:rPr lang="en-AU" sz="2400" dirty="0"/>
              <a:t>(2000) proposes, the formation of a new, agreed </a:t>
            </a:r>
            <a:r>
              <a:rPr lang="en-AU" sz="2400" dirty="0" smtClean="0"/>
              <a:t>language. </a:t>
            </a:r>
          </a:p>
          <a:p>
            <a:r>
              <a:rPr lang="en-AU" sz="2400" dirty="0" smtClean="0"/>
              <a:t>But … often terms are already in place /embedded in practice/ or imposed it </a:t>
            </a:r>
            <a:r>
              <a:rPr lang="en-AU" sz="2400" dirty="0"/>
              <a:t>is highly likely that the opportunity to clearly define the terms has long passed. </a:t>
            </a:r>
            <a:endParaRPr lang="en-AU" sz="2400" dirty="0" smtClean="0"/>
          </a:p>
          <a:p>
            <a:pPr lvl="1"/>
            <a:r>
              <a:rPr lang="en-AU" sz="2400" dirty="0" smtClean="0"/>
              <a:t>Again, time /effort invested in establishing a </a:t>
            </a:r>
            <a:r>
              <a:rPr lang="en-AU" sz="2400" dirty="0"/>
              <a:t>shared </a:t>
            </a:r>
            <a:r>
              <a:rPr lang="en-AU" sz="2400" dirty="0" smtClean="0"/>
              <a:t>understanding of terms and agreement on how </a:t>
            </a:r>
            <a:r>
              <a:rPr lang="en-AU" sz="2400" dirty="0"/>
              <a:t>they will be operationalised within projects. </a:t>
            </a:r>
            <a:endParaRPr lang="en-AU" sz="2400" dirty="0" smtClean="0"/>
          </a:p>
          <a:p>
            <a:r>
              <a:rPr lang="en-AU" sz="2400" dirty="0" smtClean="0"/>
              <a:t>At least orchestrate a constructive rather than chaotic cacophony!</a:t>
            </a:r>
          </a:p>
          <a:p>
            <a:endParaRPr lang="en-AU" sz="24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02308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Background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76" y="1970468"/>
            <a:ext cx="11114468" cy="4247452"/>
          </a:xfrm>
        </p:spPr>
        <p:txBody>
          <a:bodyPr>
            <a:normAutofit lnSpcReduction="10000"/>
          </a:bodyPr>
          <a:lstStyle/>
          <a:p>
            <a:r>
              <a:rPr lang="en-AU" sz="2900" dirty="0" smtClean="0"/>
              <a:t>Search for integration intensified – not only work across boundaries but socio-ecological levels</a:t>
            </a:r>
          </a:p>
          <a:p>
            <a:pPr lvl="1"/>
            <a:r>
              <a:rPr lang="en-AU" sz="2900" dirty="0" smtClean="0"/>
              <a:t>Collaboration is king! But …</a:t>
            </a:r>
            <a:endParaRPr lang="en-AU" sz="2900" dirty="0" smtClean="0"/>
          </a:p>
          <a:p>
            <a:r>
              <a:rPr lang="en-AU" sz="2900" dirty="0" smtClean="0"/>
              <a:t>Growing array of terms used to describe /implement this direction </a:t>
            </a:r>
          </a:p>
          <a:p>
            <a:pPr lvl="1"/>
            <a:r>
              <a:rPr lang="en-AU" sz="2700" dirty="0" smtClean="0"/>
              <a:t>Some are home-grown from public/non-for-profit sector</a:t>
            </a:r>
          </a:p>
          <a:p>
            <a:pPr lvl="1"/>
            <a:r>
              <a:rPr lang="en-AU" sz="2900" dirty="0" smtClean="0"/>
              <a:t>Some ‘borrowed’ co-opted from other sectors/industries  - fads </a:t>
            </a:r>
          </a:p>
          <a:p>
            <a:r>
              <a:rPr lang="en-AU" sz="2900" dirty="0" smtClean="0"/>
              <a:t>IORs &amp; IOEs –same or different – and does it matter? </a:t>
            </a:r>
          </a:p>
          <a:p>
            <a:r>
              <a:rPr lang="en-AU" sz="2900" dirty="0" smtClean="0"/>
              <a:t>Examine the terms to answer this question, highlight effects  &amp; considerations </a:t>
            </a:r>
          </a:p>
        </p:txBody>
      </p:sp>
    </p:spTree>
    <p:extLst>
      <p:ext uri="{BB962C8B-B14F-4D97-AF65-F5344CB8AC3E}">
        <p14:creationId xmlns:p14="http://schemas.microsoft.com/office/powerpoint/2010/main" val="441514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Integrating Socio-political Systems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525" y="2009104"/>
            <a:ext cx="9660474" cy="4571999"/>
          </a:xfrm>
        </p:spPr>
      </p:pic>
    </p:spTree>
    <p:extLst>
      <p:ext uri="{BB962C8B-B14F-4D97-AF65-F5344CB8AC3E}">
        <p14:creationId xmlns:p14="http://schemas.microsoft.com/office/powerpoint/2010/main" val="457610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127" y="284176"/>
            <a:ext cx="10149872" cy="1508760"/>
          </a:xfrm>
        </p:spPr>
        <p:txBody>
          <a:bodyPr/>
          <a:lstStyle/>
          <a:p>
            <a:r>
              <a:rPr lang="en-AU" dirty="0" smtClean="0"/>
              <a:t>I</a:t>
            </a:r>
            <a:r>
              <a:rPr lang="en-AU" dirty="0" smtClean="0">
                <a:latin typeface="+mn-lt"/>
              </a:rPr>
              <a:t>nter-organisational relations </a:t>
            </a:r>
            <a:r>
              <a:rPr lang="en-AU" dirty="0" smtClean="0">
                <a:latin typeface="+mn-lt"/>
              </a:rPr>
              <a:t>– 5Cs </a:t>
            </a:r>
            <a:endParaRPr lang="en-AU" dirty="0"/>
          </a:p>
        </p:txBody>
      </p:sp>
      <p:pic>
        <p:nvPicPr>
          <p:cNvPr id="4" name="image6.png"/>
          <p:cNvPicPr>
            <a:picLocks noGrp="1" noChangeAspect="1"/>
          </p:cNvPicPr>
          <p:nvPr>
            <p:ph idx="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837127" y="2115478"/>
            <a:ext cx="10431887" cy="399864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09987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Inter-organisational entities (</a:t>
            </a:r>
            <a:r>
              <a:rPr lang="en-AU" dirty="0" err="1" smtClean="0"/>
              <a:t>ioes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4" y="2011680"/>
            <a:ext cx="10690785" cy="420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dirty="0" smtClean="0"/>
              <a:t>Defined as:  </a:t>
            </a:r>
            <a:r>
              <a:rPr lang="en-AU" sz="2800" dirty="0"/>
              <a:t>the manifestations of the existence of Inter‐organizational </a:t>
            </a:r>
            <a:r>
              <a:rPr lang="en-AU" sz="2800" dirty="0" smtClean="0"/>
              <a:t>relationships – i.e. the entity. </a:t>
            </a:r>
          </a:p>
          <a:p>
            <a:r>
              <a:rPr lang="en-AU" sz="2800" dirty="0" smtClean="0"/>
              <a:t>Alliances</a:t>
            </a:r>
            <a:r>
              <a:rPr lang="en-AU" sz="2800" dirty="0"/>
              <a:t>, partnerships, networks, joint ventures, consortiums, coalitions, partnerships and </a:t>
            </a:r>
            <a:r>
              <a:rPr lang="en-AU" sz="2800" dirty="0" smtClean="0"/>
              <a:t>compacts ….  </a:t>
            </a:r>
          </a:p>
          <a:p>
            <a:r>
              <a:rPr lang="en-AU" sz="2800" dirty="0" smtClean="0"/>
              <a:t>New (?) terms - co-design </a:t>
            </a:r>
            <a:r>
              <a:rPr lang="en-AU" sz="2800" dirty="0"/>
              <a:t>and </a:t>
            </a:r>
            <a:r>
              <a:rPr lang="en-AU" sz="2800" dirty="0" smtClean="0"/>
              <a:t>co-production, co-leaning </a:t>
            </a:r>
            <a:r>
              <a:rPr lang="en-AU" sz="2800" dirty="0"/>
              <a:t> (either between government and organisational entities, or government and citizens</a:t>
            </a:r>
            <a:r>
              <a:rPr lang="en-AU" sz="2800" dirty="0" smtClean="0"/>
              <a:t>).</a:t>
            </a:r>
          </a:p>
          <a:p>
            <a:r>
              <a:rPr lang="en-AU" sz="2800" dirty="0" smtClean="0"/>
              <a:t>Others ????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27748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902522"/>
              </p:ext>
            </p:extLst>
          </p:nvPr>
        </p:nvGraphicFramePr>
        <p:xfrm>
          <a:off x="888642" y="1828642"/>
          <a:ext cx="10264462" cy="49928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0349"/>
                <a:gridCol w="4001413"/>
                <a:gridCol w="3942700"/>
              </a:tblGrid>
              <a:tr h="161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Term  </a:t>
                      </a:r>
                      <a:endParaRPr lang="en-AU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586" marR="52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Purpose/focus </a:t>
                      </a:r>
                      <a:endParaRPr lang="en-AU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586" marR="52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Defining features </a:t>
                      </a:r>
                      <a:endParaRPr lang="en-AU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586" marR="52586" marT="0" marB="0"/>
                </a:tc>
              </a:tr>
              <a:tr h="645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Amalgamation/merger </a:t>
                      </a:r>
                      <a:endParaRPr lang="en-AU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586" marR="52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Formed to achieve efficiency </a:t>
                      </a:r>
                      <a:endParaRPr lang="en-AU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586" marR="5258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400">
                          <a:effectLst/>
                        </a:rPr>
                        <a:t>Vertical coordination via hierarchical /formalised authority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586" marR="52586" marT="0" marB="0"/>
                </a:tc>
              </a:tr>
              <a:tr h="1614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Alliance </a:t>
                      </a:r>
                      <a:endParaRPr lang="en-AU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586" marR="52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Joining of resources/forces to meet a common purpose (protection, trade)</a:t>
                      </a:r>
                      <a:endParaRPr lang="en-AU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586" marR="5258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400">
                          <a:effectLst/>
                        </a:rPr>
                        <a:t>Limited number of partners (exclusive)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400">
                          <a:effectLst/>
                        </a:rPr>
                        <a:t>Close relations by affinity, similar or shared interests (strong lock-in)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400">
                          <a:effectLst/>
                        </a:rPr>
                        <a:t>Pooling of resources  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400">
                          <a:effectLst/>
                        </a:rPr>
                        <a:t>Incomplete contracts, detailed negotiations  &amp; communication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586" marR="52586" marT="0" marB="0"/>
                </a:tc>
              </a:tr>
              <a:tr h="968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Joint Venture </a:t>
                      </a:r>
                      <a:endParaRPr lang="en-AU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586" marR="52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Legal association for the purpose of mutual profit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 </a:t>
                      </a:r>
                      <a:endParaRPr lang="en-AU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586" marR="5258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400" dirty="0">
                          <a:effectLst/>
                        </a:rPr>
                        <a:t>Entity owned by two or more independent entities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400" dirty="0">
                          <a:effectLst/>
                        </a:rPr>
                        <a:t>Vary in terms of legal basis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400" dirty="0">
                          <a:effectLst/>
                        </a:rPr>
                        <a:t>Can be a product of alliance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  </a:t>
                      </a:r>
                      <a:endParaRPr lang="en-AU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586" marR="52586" marT="0" marB="0"/>
                </a:tc>
              </a:tr>
              <a:tr h="1452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Network </a:t>
                      </a:r>
                      <a:endParaRPr lang="en-AU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586" marR="52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Aggregate grouping  (three or more) of  entities around a common function or task  </a:t>
                      </a:r>
                      <a:endParaRPr lang="en-AU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586" marR="5258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400" dirty="0">
                          <a:effectLst/>
                        </a:rPr>
                        <a:t>Based on flow of resources &amp; affect &amp; cohesion of effort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400" dirty="0">
                          <a:effectLst/>
                        </a:rPr>
                        <a:t>Open system of interpersonal relationship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400" dirty="0">
                          <a:effectLst/>
                        </a:rPr>
                        <a:t>Self-organising (loose lock-in)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400" dirty="0">
                          <a:effectLst/>
                        </a:rPr>
                        <a:t>Inclusive membership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 </a:t>
                      </a:r>
                      <a:endParaRPr lang="en-AU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586" marR="52586" marT="0" marB="0"/>
                </a:tc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132500"/>
          </a:xfrm>
        </p:spPr>
        <p:txBody>
          <a:bodyPr/>
          <a:lstStyle/>
          <a:p>
            <a:r>
              <a:rPr lang="en-AU" dirty="0" smtClean="0"/>
              <a:t>Examining the terms … 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36208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And more … 2</a:t>
            </a:r>
            <a:endParaRPr lang="en-AU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628553"/>
              </p:ext>
            </p:extLst>
          </p:nvPr>
        </p:nvGraphicFramePr>
        <p:xfrm>
          <a:off x="566670" y="2011363"/>
          <a:ext cx="10728101" cy="49454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5995"/>
                <a:gridCol w="4216990"/>
                <a:gridCol w="4155116"/>
              </a:tblGrid>
              <a:tr h="16497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Consortium </a:t>
                      </a:r>
                      <a:endParaRPr lang="en-AU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03" marR="631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Loose association for the purpose of engaging in a joint venture, work together to achieve chosen objective </a:t>
                      </a:r>
                      <a:endParaRPr lang="en-AU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03" marR="6310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Interagency agreements, such as MOUs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incomplete contractual agreements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members responsible to others in terms of agreed actions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Pooling of resources 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 </a:t>
                      </a:r>
                      <a:endParaRPr lang="en-AU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03" marR="63103" marT="0" marB="0"/>
                </a:tc>
              </a:tr>
              <a:tr h="1283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Coalition </a:t>
                      </a:r>
                      <a:endParaRPr lang="en-AU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03" marR="631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dirty="0"/>
                        <a:t>Temporary alliance formed for the purpose of defence against attack, advocacy/gain access/support</a:t>
                      </a:r>
                    </a:p>
                  </a:txBody>
                  <a:tcPr marL="63103" marR="6310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/>
                        <a:t>Inter-agency agreements such as MOUs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/>
                        <a:t>Clear rules and operating principles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/>
                        <a:t>Temporary or time limited arrangement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AU"/>
                        <a:t> </a:t>
                      </a:r>
                    </a:p>
                  </a:txBody>
                  <a:tcPr marL="63103" marR="63103" marT="0" marB="0"/>
                </a:tc>
              </a:tr>
              <a:tr h="16497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Partnership</a:t>
                      </a:r>
                      <a:endParaRPr lang="en-AU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103" marR="631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dirty="0"/>
                        <a:t>a. formal, legal association for the purpose of shared profit/loss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dirty="0"/>
                        <a:t>b. informal connecting relationship </a:t>
                      </a:r>
                    </a:p>
                  </a:txBody>
                  <a:tcPr marL="63103" marR="6310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dirty="0"/>
                        <a:t>Unincorporated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dirty="0"/>
                        <a:t>Smaller number of partners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dirty="0"/>
                        <a:t>Linked by written (formal) or verbal (informal) agreements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dirty="0"/>
                        <a:t>Incomplete contracts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dirty="0"/>
                        <a:t>Time limited by agreement </a:t>
                      </a:r>
                    </a:p>
                  </a:txBody>
                  <a:tcPr marL="63103" marR="6310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085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915" y="245539"/>
            <a:ext cx="11552351" cy="1508760"/>
          </a:xfrm>
        </p:spPr>
        <p:txBody>
          <a:bodyPr/>
          <a:lstStyle/>
          <a:p>
            <a:r>
              <a:rPr lang="en-AU" dirty="0" smtClean="0"/>
              <a:t>Same or different? and does it matter?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034" y="2011679"/>
            <a:ext cx="11256135" cy="4556545"/>
          </a:xfrm>
        </p:spPr>
        <p:txBody>
          <a:bodyPr>
            <a:normAutofit fontScale="40000" lnSpcReduction="20000"/>
          </a:bodyPr>
          <a:lstStyle/>
          <a:p>
            <a:r>
              <a:rPr lang="en-AU" sz="6000" dirty="0"/>
              <a:t>Similarities, but also subtle and not so subtle differences between these terms, </a:t>
            </a:r>
          </a:p>
          <a:p>
            <a:r>
              <a:rPr lang="en-AU" sz="6000" dirty="0" smtClean="0"/>
              <a:t>all </a:t>
            </a:r>
            <a:r>
              <a:rPr lang="en-AU" sz="6000" dirty="0"/>
              <a:t>of which are likely to impact on performances and </a:t>
            </a:r>
            <a:r>
              <a:rPr lang="en-AU" sz="6000" dirty="0" smtClean="0"/>
              <a:t>expectations</a:t>
            </a:r>
          </a:p>
          <a:p>
            <a:r>
              <a:rPr lang="en-AU" sz="6000" dirty="0" smtClean="0"/>
              <a:t>Used </a:t>
            </a:r>
            <a:r>
              <a:rPr lang="en-AU" sz="6000" dirty="0"/>
              <a:t>interchangeably – misses the intricacies and dynamics of integration.</a:t>
            </a:r>
          </a:p>
          <a:p>
            <a:r>
              <a:rPr lang="en-AU" sz="6000" dirty="0"/>
              <a:t>Wrong type of relationship or arrangement for purpose sought </a:t>
            </a:r>
          </a:p>
          <a:p>
            <a:pPr lvl="1"/>
            <a:r>
              <a:rPr lang="en-AU" sz="6000" dirty="0"/>
              <a:t>Failed projects, sub-optimal outcomes, disconnection /dis-harmony due to different expectations </a:t>
            </a:r>
          </a:p>
          <a:p>
            <a:pPr lvl="1"/>
            <a:r>
              <a:rPr lang="en-AU" sz="6000" dirty="0"/>
              <a:t>Potential to draw organisations into seemingly neutral or equal relationships that may in fact be anything but . </a:t>
            </a:r>
          </a:p>
          <a:p>
            <a:r>
              <a:rPr lang="en-AU" sz="6000" dirty="0"/>
              <a:t> Research implications for continued, undifferentiated use of the terms as broad metaphors for working together. </a:t>
            </a:r>
          </a:p>
          <a:p>
            <a:pPr lvl="1"/>
            <a:r>
              <a:rPr lang="en-AU" sz="6000" dirty="0" smtClean="0"/>
              <a:t>particularly - purpose and legal requirements, </a:t>
            </a:r>
          </a:p>
          <a:p>
            <a:r>
              <a:rPr lang="en-AU" sz="6000" dirty="0" smtClean="0"/>
              <a:t>Together can erode the relationships, capacity &amp; focus of system </a:t>
            </a:r>
            <a:endParaRPr lang="en-AU" sz="6000" dirty="0"/>
          </a:p>
          <a:p>
            <a:endParaRPr lang="en-AU" dirty="0" smtClean="0"/>
          </a:p>
          <a:p>
            <a:endParaRPr lang="en-AU" dirty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2382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 well yes</a:t>
            </a:r>
            <a:r>
              <a:rPr lang="en-AU" dirty="0"/>
              <a:t>! </a:t>
            </a:r>
            <a:r>
              <a:rPr lang="en-AU" dirty="0" smtClean="0"/>
              <a:t>… Cacophony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65" y="1970467"/>
            <a:ext cx="10740980" cy="4739425"/>
          </a:xfrm>
        </p:spPr>
      </p:pic>
    </p:spTree>
    <p:extLst>
      <p:ext uri="{BB962C8B-B14F-4D97-AF65-F5344CB8AC3E}">
        <p14:creationId xmlns:p14="http://schemas.microsoft.com/office/powerpoint/2010/main" val="3352064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150</TotalTime>
  <Words>620</Words>
  <Application>Microsoft Office PowerPoint</Application>
  <PresentationFormat>Widescreen</PresentationFormat>
  <Paragraphs>95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MS Mincho</vt:lpstr>
      <vt:lpstr>Arial</vt:lpstr>
      <vt:lpstr>Cambria</vt:lpstr>
      <vt:lpstr>Corbel</vt:lpstr>
      <vt:lpstr>Symbol</vt:lpstr>
      <vt:lpstr>Times New Roman</vt:lpstr>
      <vt:lpstr>Wingdings</vt:lpstr>
      <vt:lpstr>Banded</vt:lpstr>
      <vt:lpstr>Connected policy /service ecologies – impact of integration terms</vt:lpstr>
      <vt:lpstr>Background </vt:lpstr>
      <vt:lpstr>Integrating Socio-political Systems</vt:lpstr>
      <vt:lpstr>Inter-organisational relations – 5Cs </vt:lpstr>
      <vt:lpstr>Inter-organisational entities (ioes)</vt:lpstr>
      <vt:lpstr>Examining the terms … 1</vt:lpstr>
      <vt:lpstr>And more … 2</vt:lpstr>
      <vt:lpstr>Same or different? and does it matter?</vt:lpstr>
      <vt:lpstr>… well yes! … Cacophony</vt:lpstr>
      <vt:lpstr>Ways forward??? </vt:lpstr>
    </vt:vector>
  </TitlesOfParts>
  <Company>Southern Cross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to Persuade  Symposium</dc:title>
  <dc:creator>Robyn Keast</dc:creator>
  <cp:lastModifiedBy>Robyn Keast</cp:lastModifiedBy>
  <cp:revision>18</cp:revision>
  <dcterms:created xsi:type="dcterms:W3CDTF">2016-08-04T03:56:19Z</dcterms:created>
  <dcterms:modified xsi:type="dcterms:W3CDTF">2016-08-05T02:26:11Z</dcterms:modified>
</cp:coreProperties>
</file>