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71" r:id="rId5"/>
    <p:sldId id="284" r:id="rId6"/>
    <p:sldId id="259" r:id="rId7"/>
    <p:sldId id="283" r:id="rId8"/>
    <p:sldId id="275" r:id="rId9"/>
    <p:sldId id="265" r:id="rId10"/>
    <p:sldId id="267" r:id="rId11"/>
    <p:sldId id="272" r:id="rId12"/>
    <p:sldId id="266" r:id="rId13"/>
    <p:sldId id="28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83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DA6BBF-B296-49D3-B3A9-E47A67EFACDA}" type="datetimeFigureOut">
              <a:rPr lang="en-AU" smtClean="0"/>
              <a:t>9/08/2016</a:t>
            </a:fld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EBC1E1-5036-43E5-9436-F559EB00BA51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Power to Persuade</a:t>
            </a:r>
            <a:br>
              <a:rPr lang="en-AU" dirty="0" smtClean="0"/>
            </a:br>
            <a:r>
              <a:rPr lang="en-AU" dirty="0">
                <a:effectLst/>
              </a:rPr>
              <a:t>A practitioner's perspective on complex policy ecosystems</a:t>
            </a:r>
            <a:br>
              <a:rPr lang="en-AU" dirty="0">
                <a:effectLst/>
              </a:rPr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Christine Flynn</a:t>
            </a:r>
          </a:p>
          <a:p>
            <a:r>
              <a:rPr lang="en-AU" dirty="0" smtClean="0"/>
              <a:t>Organisational Consultant</a:t>
            </a:r>
          </a:p>
          <a:p>
            <a:r>
              <a:rPr lang="en-AU" dirty="0" smtClean="0"/>
              <a:t>15 August 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1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AU" dirty="0" smtClean="0"/>
              <a:t> Kaner et al (2016) describe the facilitator as someone who:</a:t>
            </a:r>
          </a:p>
          <a:p>
            <a:r>
              <a:rPr lang="en-AU" dirty="0" smtClean="0"/>
              <a:t>Enables groups &amp; organisations to work more effectively</a:t>
            </a:r>
          </a:p>
          <a:p>
            <a:r>
              <a:rPr lang="en-AU" dirty="0" smtClean="0"/>
              <a:t>Is a ‘content-neutral’ party</a:t>
            </a:r>
          </a:p>
          <a:p>
            <a:r>
              <a:rPr lang="en-AU" dirty="0" smtClean="0"/>
              <a:t>Does not take sides or expresses a position</a:t>
            </a:r>
          </a:p>
          <a:p>
            <a:r>
              <a:rPr lang="en-AU" dirty="0" smtClean="0"/>
              <a:t>Advocates fairly, openly and inclusively</a:t>
            </a:r>
          </a:p>
          <a:p>
            <a:r>
              <a:rPr lang="en-AU" dirty="0" smtClean="0"/>
              <a:t>Uses inquiry methods</a:t>
            </a:r>
          </a:p>
          <a:p>
            <a:r>
              <a:rPr lang="en-AU" dirty="0" smtClean="0"/>
              <a:t>Is a guide for learning or dialogue, to assist a group to think deeply about assumptions, beliefs and values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 smtClean="0"/>
              <a:t>What is a facilitator?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94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824536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Imagine you are a senior manager acting as facilitator. You are </a:t>
            </a:r>
            <a:r>
              <a:rPr lang="en-AU" dirty="0"/>
              <a:t>faced with the dilemma of taking </a:t>
            </a:r>
            <a:r>
              <a:rPr lang="en-AU" dirty="0" smtClean="0"/>
              <a:t>yourself (with all your </a:t>
            </a:r>
            <a:r>
              <a:rPr lang="en-AU" dirty="0"/>
              <a:t>knowledge, </a:t>
            </a:r>
            <a:r>
              <a:rPr lang="en-AU" dirty="0" smtClean="0"/>
              <a:t>expertise, </a:t>
            </a:r>
            <a:r>
              <a:rPr lang="en-AU" dirty="0"/>
              <a:t>wisdom and </a:t>
            </a:r>
            <a:r>
              <a:rPr lang="en-AU" dirty="0" smtClean="0"/>
              <a:t>capability) </a:t>
            </a:r>
            <a:r>
              <a:rPr lang="en-AU" dirty="0"/>
              <a:t>out of the process</a:t>
            </a:r>
            <a:r>
              <a:rPr lang="en-AU" dirty="0" smtClean="0"/>
              <a:t>.</a:t>
            </a:r>
          </a:p>
          <a:p>
            <a:r>
              <a:rPr lang="en-AU" dirty="0" smtClean="0"/>
              <a:t>Most </a:t>
            </a:r>
            <a:r>
              <a:rPr lang="en-AU" dirty="0"/>
              <a:t>find this difficult to do and become enmeshed in the discussion, allowing personal bias to filter through. </a:t>
            </a:r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/>
              <a:t>may </a:t>
            </a:r>
            <a:r>
              <a:rPr lang="en-AU" dirty="0" smtClean="0"/>
              <a:t>create blind-spots, polarise </a:t>
            </a:r>
            <a:r>
              <a:rPr lang="en-AU" dirty="0"/>
              <a:t>the </a:t>
            </a:r>
            <a:r>
              <a:rPr lang="en-AU" dirty="0" smtClean="0"/>
              <a:t>participants, </a:t>
            </a:r>
            <a:r>
              <a:rPr lang="en-AU" dirty="0"/>
              <a:t>or create an adversarial situation with the group coalescing  against </a:t>
            </a:r>
            <a:r>
              <a:rPr lang="en-AU" dirty="0" smtClean="0"/>
              <a:t>the </a:t>
            </a:r>
            <a:r>
              <a:rPr lang="en-AU" dirty="0"/>
              <a:t>facilitator.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Why you can’t facilitate from within your own 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17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908720"/>
            <a:ext cx="8003232" cy="568863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Presence, energy </a:t>
            </a:r>
          </a:p>
          <a:p>
            <a:r>
              <a:rPr lang="en-AU" dirty="0" smtClean="0"/>
              <a:t>Co-designs the process – bring them in early!</a:t>
            </a:r>
          </a:p>
          <a:p>
            <a:r>
              <a:rPr lang="en-AU" dirty="0" smtClean="0"/>
              <a:t>Creates and holds the safe, shared space</a:t>
            </a:r>
          </a:p>
          <a:p>
            <a:r>
              <a:rPr lang="en-AU" dirty="0" smtClean="0"/>
              <a:t>Facilitates rather than controls</a:t>
            </a:r>
          </a:p>
          <a:p>
            <a:r>
              <a:rPr lang="en-AU" dirty="0" smtClean="0"/>
              <a:t>Builds relationships and group bonds</a:t>
            </a:r>
          </a:p>
          <a:p>
            <a:r>
              <a:rPr lang="en-AU" dirty="0" smtClean="0"/>
              <a:t>Engenders trust and respect with all parties </a:t>
            </a:r>
          </a:p>
          <a:p>
            <a:r>
              <a:rPr lang="en-AU" dirty="0" smtClean="0"/>
              <a:t>Is expert in recognising and managing group dynamics, tensions, conflict</a:t>
            </a:r>
          </a:p>
          <a:p>
            <a:r>
              <a:rPr lang="en-AU" dirty="0" smtClean="0"/>
              <a:t>Manages the energy of the group as whole</a:t>
            </a:r>
          </a:p>
          <a:p>
            <a:r>
              <a:rPr lang="en-AU" dirty="0" smtClean="0"/>
              <a:t>Ensures all voices are heard</a:t>
            </a:r>
          </a:p>
          <a:p>
            <a:r>
              <a:rPr lang="en-AU" dirty="0" smtClean="0"/>
              <a:t>Intuitive and empathetic</a:t>
            </a:r>
          </a:p>
          <a:p>
            <a:r>
              <a:rPr lang="en-AU" dirty="0" smtClean="0"/>
              <a:t>Acquires context knowledge rapidly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41568" cy="936104"/>
          </a:xfrm>
        </p:spPr>
        <p:txBody>
          <a:bodyPr/>
          <a:lstStyle/>
          <a:p>
            <a:r>
              <a:rPr lang="en-AU" dirty="0" smtClean="0"/>
              <a:t>Facilitator capabilities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77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81328"/>
            <a:ext cx="8003232" cy="4525963"/>
          </a:xfrm>
        </p:spPr>
        <p:txBody>
          <a:bodyPr/>
          <a:lstStyle/>
          <a:p>
            <a:r>
              <a:rPr lang="en-AU" dirty="0" smtClean="0"/>
              <a:t>a Process disturber</a:t>
            </a:r>
          </a:p>
          <a:p>
            <a:r>
              <a:rPr lang="en-AU" dirty="0" smtClean="0"/>
              <a:t>a Provocateur</a:t>
            </a:r>
          </a:p>
          <a:p>
            <a:r>
              <a:rPr lang="en-AU" dirty="0" smtClean="0"/>
              <a:t>An equal in the room</a:t>
            </a:r>
          </a:p>
          <a:p>
            <a:r>
              <a:rPr lang="en-AU" dirty="0"/>
              <a:t>C</a:t>
            </a:r>
            <a:r>
              <a:rPr lang="en-AU" dirty="0" smtClean="0"/>
              <a:t>ourageous</a:t>
            </a:r>
          </a:p>
          <a:p>
            <a:r>
              <a:rPr lang="en-AU" dirty="0" smtClean="0"/>
              <a:t>Spanner in the works</a:t>
            </a:r>
          </a:p>
          <a:p>
            <a:r>
              <a:rPr lang="en-AU" dirty="0" smtClean="0"/>
              <a:t>Bolting it all together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Also needs to know how to be..</a:t>
            </a:r>
            <a:endParaRPr lang="en-AU" dirty="0"/>
          </a:p>
        </p:txBody>
      </p:sp>
      <p:pic>
        <p:nvPicPr>
          <p:cNvPr id="1026" name="Picture 2" descr="C:\Users\Acer UB\AppData\Local\Microsoft\Windows\INetCache\IE\ZKZX9K11\Adjustable-wrench-icon-style-1-10243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9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7385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dirty="0" smtClean="0"/>
              <a:t>The facilitator is there to facilitate, </a:t>
            </a:r>
            <a:r>
              <a:rPr lang="en-AU" i="1" dirty="0" smtClean="0"/>
              <a:t>not</a:t>
            </a:r>
            <a:r>
              <a:rPr lang="en-AU" dirty="0" smtClean="0"/>
              <a:t> to:</a:t>
            </a:r>
          </a:p>
          <a:p>
            <a:r>
              <a:rPr lang="en-AU" dirty="0"/>
              <a:t> </a:t>
            </a:r>
            <a:r>
              <a:rPr lang="en-AU" dirty="0" smtClean="0"/>
              <a:t>be the centre of attention</a:t>
            </a:r>
          </a:p>
          <a:p>
            <a:r>
              <a:rPr lang="en-AU" dirty="0"/>
              <a:t> </a:t>
            </a:r>
            <a:r>
              <a:rPr lang="en-AU" dirty="0" smtClean="0"/>
              <a:t>hold the floor</a:t>
            </a:r>
          </a:p>
          <a:p>
            <a:r>
              <a:rPr lang="en-AU" dirty="0"/>
              <a:t> </a:t>
            </a:r>
            <a:r>
              <a:rPr lang="en-AU" dirty="0" smtClean="0"/>
              <a:t>control </a:t>
            </a:r>
          </a:p>
          <a:p>
            <a:r>
              <a:rPr lang="en-AU" dirty="0"/>
              <a:t> </a:t>
            </a:r>
            <a:r>
              <a:rPr lang="en-AU" dirty="0" smtClean="0"/>
              <a:t>share their personal views and biases</a:t>
            </a:r>
          </a:p>
          <a:p>
            <a:r>
              <a:rPr lang="en-AU" dirty="0" smtClean="0"/>
              <a:t> to be right</a:t>
            </a:r>
          </a:p>
          <a:p>
            <a:r>
              <a:rPr lang="en-AU" dirty="0"/>
              <a:t> </a:t>
            </a:r>
            <a:r>
              <a:rPr lang="en-AU" dirty="0" smtClean="0"/>
              <a:t>inflexibly hold to agendas</a:t>
            </a:r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r>
              <a:rPr lang="en-AU" dirty="0" smtClean="0"/>
              <a:t>When all is done, the group owns the outcomes.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</p:spPr>
        <p:txBody>
          <a:bodyPr/>
          <a:lstStyle/>
          <a:p>
            <a:r>
              <a:rPr lang="en-AU" dirty="0" smtClean="0"/>
              <a:t>Invisible?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29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5446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AU" dirty="0" smtClean="0"/>
              <a:t>An expert facilitator adds value at every step of the way through:</a:t>
            </a:r>
          </a:p>
          <a:p>
            <a:r>
              <a:rPr lang="en-AU" dirty="0" smtClean="0"/>
              <a:t>Being authentic</a:t>
            </a:r>
          </a:p>
          <a:p>
            <a:r>
              <a:rPr lang="en-AU" dirty="0" smtClean="0"/>
              <a:t>Bringing expertise not present in the room</a:t>
            </a:r>
          </a:p>
          <a:p>
            <a:r>
              <a:rPr lang="en-AU" dirty="0" smtClean="0"/>
              <a:t>Genuine interest in the issues and the individuals</a:t>
            </a:r>
          </a:p>
          <a:p>
            <a:r>
              <a:rPr lang="en-AU" dirty="0" smtClean="0"/>
              <a:t>Ability to ‘rescue’ when things are going off track badly</a:t>
            </a:r>
          </a:p>
          <a:p>
            <a:r>
              <a:rPr lang="en-AU" dirty="0" smtClean="0"/>
              <a:t>Manages time - but not to a rigid program</a:t>
            </a:r>
          </a:p>
          <a:p>
            <a:r>
              <a:rPr lang="en-AU" dirty="0" smtClean="0"/>
              <a:t>Agile process responses, models and tools</a:t>
            </a:r>
          </a:p>
          <a:p>
            <a:r>
              <a:rPr lang="en-AU" dirty="0" smtClean="0"/>
              <a:t>Rapid acquisition and understanding of context, purpose</a:t>
            </a:r>
          </a:p>
          <a:p>
            <a:r>
              <a:rPr lang="en-AU" dirty="0" smtClean="0"/>
              <a:t>Exceptional management of group dynamics</a:t>
            </a:r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r>
              <a:rPr lang="en-AU" sz="3200" dirty="0" smtClean="0"/>
              <a:t>     Therefore is critical to success.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87208" cy="864096"/>
          </a:xfrm>
        </p:spPr>
        <p:txBody>
          <a:bodyPr/>
          <a:lstStyle/>
          <a:p>
            <a:r>
              <a:rPr lang="en-AU" dirty="0" smtClean="0"/>
              <a:t>Invaluable?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0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r>
              <a:rPr lang="en-AU" dirty="0" smtClean="0"/>
              <a:t>Increased use of community and governance forums with mixed groups of stakeholders</a:t>
            </a:r>
          </a:p>
          <a:p>
            <a:pPr lvl="1"/>
            <a:r>
              <a:rPr lang="en-AU" dirty="0" smtClean="0"/>
              <a:t>to build and inform public policy, and to co-create, co-design, co-produce and deliver service outcomes </a:t>
            </a:r>
          </a:p>
          <a:p>
            <a:r>
              <a:rPr lang="en-AU" dirty="0" smtClean="0"/>
              <a:t>These processes need to recognise the role of the skilled facilitator for creating new value in the complex processes.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Context: complex policy ecosystems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3074" name="Picture 2" descr="C:\Users\Acer UB\AppData\Local\Microsoft\Windows\INetCache\IE\0RSYPMX3\rubon36-ea74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295232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0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i="1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dirty="0" smtClean="0"/>
              <a:t>The Ecosystem : ‘Green Line’ Model</a:t>
            </a:r>
            <a:br>
              <a:rPr lang="en-AU" sz="2800" dirty="0" smtClean="0"/>
            </a:br>
            <a:r>
              <a:rPr lang="en-AU" sz="2800" dirty="0" smtClean="0"/>
              <a:t>(Wheatley &amp; Rogers 1996 </a:t>
            </a:r>
            <a:r>
              <a:rPr lang="en-AU" dirty="0" smtClean="0"/>
              <a:t>)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3088"/>
            <a:ext cx="76327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7775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en-AU" dirty="0" smtClean="0"/>
              <a:t>The multi-stakeholder process is </a:t>
            </a:r>
            <a:r>
              <a:rPr lang="en-AU" dirty="0"/>
              <a:t>usually not just one </a:t>
            </a:r>
            <a:r>
              <a:rPr lang="en-AU" dirty="0" smtClean="0"/>
              <a:t>event: </a:t>
            </a:r>
          </a:p>
          <a:p>
            <a:pPr lvl="1"/>
            <a:r>
              <a:rPr lang="en-AU" dirty="0" smtClean="0"/>
              <a:t>it </a:t>
            </a:r>
            <a:r>
              <a:rPr lang="en-AU" dirty="0"/>
              <a:t>is a series of dialogues, workshops, seminars over </a:t>
            </a:r>
            <a:r>
              <a:rPr lang="en-AU" dirty="0" smtClean="0"/>
              <a:t>time; </a:t>
            </a:r>
            <a:r>
              <a:rPr lang="en-AU" dirty="0"/>
              <a:t>used to build networks with shared knowledge and understanding between </a:t>
            </a:r>
            <a:r>
              <a:rPr lang="en-AU" dirty="0" smtClean="0"/>
              <a:t>groups; </a:t>
            </a:r>
            <a:r>
              <a:rPr lang="en-AU" dirty="0"/>
              <a:t>with a shared interest in collaboration to achieve a positive outcomes. </a:t>
            </a:r>
            <a:endParaRPr lang="en-AU" dirty="0" smtClean="0"/>
          </a:p>
          <a:p>
            <a:pPr lvl="1"/>
            <a:r>
              <a:rPr lang="en-AU" dirty="0" smtClean="0"/>
              <a:t>They </a:t>
            </a:r>
            <a:r>
              <a:rPr lang="en-AU" dirty="0"/>
              <a:t>are using different entry points to the dialogue and are based in different value </a:t>
            </a:r>
            <a:r>
              <a:rPr lang="en-AU" dirty="0" smtClean="0"/>
              <a:t>and culture sets.</a:t>
            </a:r>
          </a:p>
          <a:p>
            <a:pPr marL="109728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n-AU" dirty="0"/>
              <a:t>The </a:t>
            </a:r>
            <a:r>
              <a:rPr lang="en-AU" dirty="0" smtClean="0"/>
              <a:t>collaborative process</a:t>
            </a:r>
            <a:endParaRPr lang="en-AU" dirty="0"/>
          </a:p>
        </p:txBody>
      </p:sp>
      <p:pic>
        <p:nvPicPr>
          <p:cNvPr id="4098" name="Picture 2" descr="C:\Users\Acer UB\AppData\Local\Microsoft\Windows\INetCache\IE\7H4VJI41\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53136"/>
            <a:ext cx="302433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marL="109728" indent="0">
              <a:buNone/>
            </a:pPr>
            <a:r>
              <a:rPr lang="en-AU" dirty="0" smtClean="0"/>
              <a:t>3 key elements which differ based on level of system complexity (</a:t>
            </a:r>
            <a:r>
              <a:rPr lang="en-AU" sz="1800" dirty="0" smtClean="0"/>
              <a:t>www.complexability.com.au)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AU" dirty="0" smtClean="0"/>
              <a:t>Actions in complex systems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38915"/>
              </p:ext>
            </p:extLst>
          </p:nvPr>
        </p:nvGraphicFramePr>
        <p:xfrm>
          <a:off x="323530" y="2060847"/>
          <a:ext cx="8352925" cy="472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5"/>
                <a:gridCol w="1670585"/>
                <a:gridCol w="1670585"/>
                <a:gridCol w="1670585"/>
                <a:gridCol w="1670585"/>
              </a:tblGrid>
              <a:tr h="75901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Obvious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Complicated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Complex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Chaotic</a:t>
                      </a:r>
                      <a:endParaRPr lang="en-AU" dirty="0"/>
                    </a:p>
                  </a:txBody>
                  <a:tcPr/>
                </a:tc>
              </a:tr>
              <a:tr h="146176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Approach needed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Fact</a:t>
                      </a:r>
                      <a:r>
                        <a:rPr lang="en-AU" sz="1600" baseline="0" dirty="0" smtClean="0"/>
                        <a:t> based</a:t>
                      </a:r>
                    </a:p>
                    <a:p>
                      <a:r>
                        <a:rPr lang="en-AU" sz="1600" baseline="0" dirty="0" smtClean="0"/>
                        <a:t>Sense-categorise-respond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Fact based</a:t>
                      </a:r>
                    </a:p>
                    <a:p>
                      <a:r>
                        <a:rPr lang="en-AU" sz="1600" dirty="0" smtClean="0"/>
                        <a:t>Sense-analyse -respond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Emergent</a:t>
                      </a:r>
                    </a:p>
                    <a:p>
                      <a:r>
                        <a:rPr lang="en-AU" sz="1600" dirty="0" smtClean="0"/>
                        <a:t>identification</a:t>
                      </a:r>
                      <a:r>
                        <a:rPr lang="en-AU" sz="1600" baseline="0" dirty="0" smtClean="0"/>
                        <a:t> of patterns</a:t>
                      </a:r>
                    </a:p>
                    <a:p>
                      <a:r>
                        <a:rPr lang="en-AU" sz="1600" baseline="0" dirty="0" smtClean="0"/>
                        <a:t>Probe-sense -respond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Immediate action to stabilise</a:t>
                      </a:r>
                    </a:p>
                    <a:p>
                      <a:r>
                        <a:rPr lang="en-AU" sz="1600" dirty="0" smtClean="0"/>
                        <a:t>Act-sense</a:t>
                      </a:r>
                      <a:r>
                        <a:rPr lang="en-AU" sz="1600" baseline="0" dirty="0" smtClean="0"/>
                        <a:t> -respond</a:t>
                      </a:r>
                      <a:endParaRPr lang="en-AU" sz="1600" dirty="0"/>
                    </a:p>
                  </a:txBody>
                  <a:tcPr/>
                </a:tc>
              </a:tr>
              <a:tr h="1198247">
                <a:tc>
                  <a:txBody>
                    <a:bodyPr/>
                    <a:lstStyle/>
                    <a:p>
                      <a:r>
                        <a:rPr lang="en-AU" b="1" dirty="0" smtClean="0"/>
                        <a:t>Type of work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Task lists, procedures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Coordination of multiple tasks and experts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Co-design</a:t>
                      </a:r>
                    </a:p>
                    <a:p>
                      <a:r>
                        <a:rPr lang="en-AU" sz="1600" dirty="0" smtClean="0"/>
                        <a:t>Co-creation</a:t>
                      </a:r>
                    </a:p>
                    <a:p>
                      <a:r>
                        <a:rPr lang="en-AU" sz="1600" dirty="0" smtClean="0"/>
                        <a:t>Emergent insights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Crisis management</a:t>
                      </a:r>
                    </a:p>
                    <a:p>
                      <a:r>
                        <a:rPr lang="en-AU" sz="1600" dirty="0" smtClean="0"/>
                        <a:t>Opportunity to innovate</a:t>
                      </a:r>
                      <a:endParaRPr lang="en-AU" sz="1600" dirty="0"/>
                    </a:p>
                  </a:txBody>
                  <a:tcPr/>
                </a:tc>
              </a:tr>
              <a:tr h="1261495">
                <a:tc>
                  <a:txBody>
                    <a:bodyPr/>
                    <a:lstStyle/>
                    <a:p>
                      <a:r>
                        <a:rPr lang="en-AU" b="1" dirty="0" smtClean="0"/>
                        <a:t>Partnering and engagement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Outsource</a:t>
                      </a:r>
                      <a:r>
                        <a:rPr lang="en-AU" sz="1600" baseline="0" dirty="0" smtClean="0"/>
                        <a:t>, networking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Transactional coordination cooperation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Integrated or transformational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Command &amp; control to stabilise;</a:t>
                      </a:r>
                    </a:p>
                    <a:p>
                      <a:r>
                        <a:rPr lang="en-AU" sz="1600" dirty="0" smtClean="0"/>
                        <a:t>innovate </a:t>
                      </a:r>
                      <a:r>
                        <a:rPr lang="en-AU" sz="1600" baseline="0" dirty="0" smtClean="0"/>
                        <a:t>to shift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0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AU" dirty="0" smtClean="0"/>
              <a:t>Public management is slowly waking up to the fact that this is a powerful way to build successful shared outcomes, which means:</a:t>
            </a:r>
          </a:p>
          <a:p>
            <a:r>
              <a:rPr lang="en-AU" dirty="0" smtClean="0"/>
              <a:t>There is a willingness to invite other sectors or disciplines into the space</a:t>
            </a:r>
          </a:p>
          <a:p>
            <a:r>
              <a:rPr lang="en-AU" dirty="0" smtClean="0"/>
              <a:t>There is a wide range of advice on processes and tools to assist in making connections</a:t>
            </a:r>
          </a:p>
          <a:p>
            <a:r>
              <a:rPr lang="en-AU" dirty="0" smtClean="0"/>
              <a:t>There are many approaches being touted as the best </a:t>
            </a:r>
          </a:p>
          <a:p>
            <a:r>
              <a:rPr lang="en-AU" dirty="0" smtClean="0"/>
              <a:t>Most can be successful if well facilitated.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There is a lot of noise in this space…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0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role of the practitioner in the process of collaboration and co-production?</a:t>
            </a:r>
          </a:p>
          <a:p>
            <a:r>
              <a:rPr lang="en-AU" dirty="0" smtClean="0"/>
              <a:t>Participant, facilitator, observer? </a:t>
            </a:r>
          </a:p>
          <a:p>
            <a:r>
              <a:rPr lang="en-AU" dirty="0" smtClean="0"/>
              <a:t>When should they be brought in to the process? </a:t>
            </a:r>
          </a:p>
          <a:p>
            <a:r>
              <a:rPr lang="en-AU" dirty="0" smtClean="0"/>
              <a:t>What capabilities do they need? </a:t>
            </a:r>
            <a:r>
              <a:rPr lang="en-AU" smtClean="0"/>
              <a:t>at what level?</a:t>
            </a:r>
            <a:endParaRPr lang="en-AU" dirty="0" smtClean="0"/>
          </a:p>
          <a:p>
            <a:r>
              <a:rPr lang="en-AU" dirty="0" smtClean="0"/>
              <a:t>What is the shared understanding of the role of the facilitator?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61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r>
              <a:rPr lang="en-AU" sz="3200" i="1" dirty="0" smtClean="0"/>
              <a:t>Have you ever been on the receiving end of a poor facilitation experience?</a:t>
            </a:r>
            <a:endParaRPr lang="en-AU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 Question</a:t>
            </a:r>
            <a:endParaRPr lang="en-AU" dirty="0"/>
          </a:p>
        </p:txBody>
      </p:sp>
      <p:pic>
        <p:nvPicPr>
          <p:cNvPr id="2053" name="Picture 5" descr="C:\Users\Acer UB\AppData\Local\Microsoft\Windows\INetCache\IE\ZKZX9K11\facilitator_grou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392488" cy="286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8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24847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Context – the environment and forces at play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Purpose – the common problem definition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Critical Issues – the what if..? and how to..?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Role clarity – who is doing what?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Design – who is designing the process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Decision maker 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Accountability</a:t>
            </a:r>
          </a:p>
          <a:p>
            <a:endParaRPr lang="en-AU" dirty="0" smtClean="0"/>
          </a:p>
          <a:p>
            <a:endParaRPr lang="en-AU" dirty="0" smtClean="0"/>
          </a:p>
          <a:p>
            <a:pPr marL="109728" indent="0">
              <a:buNone/>
            </a:pPr>
            <a:r>
              <a:rPr lang="en-AU" dirty="0" smtClean="0"/>
              <a:t>Clarify all this BEFORE we bring everyone together!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needs to be clear from the outset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63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448</TotalTime>
  <Words>823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 to Persuade A practitioner's perspective on complex policy ecosystems </vt:lpstr>
      <vt:lpstr> Context: complex policy ecosystems </vt:lpstr>
      <vt:lpstr>The Ecosystem : ‘Green Line’ Model (Wheatley &amp; Rogers 1996 )</vt:lpstr>
      <vt:lpstr>The collaborative process</vt:lpstr>
      <vt:lpstr>Actions in complex systems</vt:lpstr>
      <vt:lpstr>There is a lot of noise in this space…</vt:lpstr>
      <vt:lpstr>The question</vt:lpstr>
      <vt:lpstr>Challenge Question</vt:lpstr>
      <vt:lpstr>What needs to be clear from the outset</vt:lpstr>
      <vt:lpstr>What is a facilitator?</vt:lpstr>
      <vt:lpstr>Why you can’t facilitate from within your own organisation</vt:lpstr>
      <vt:lpstr>Facilitator capabilities</vt:lpstr>
      <vt:lpstr>Also needs to know how to be..</vt:lpstr>
      <vt:lpstr>Invisible?</vt:lpstr>
      <vt:lpstr>Invaluable?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Invisible and invaluable - Facilitation as a critical trans-disciplinary process in collaboration, consensus building and co-production.</dc:title>
  <dc:creator>Acer UB</dc:creator>
  <cp:lastModifiedBy>Acer UB</cp:lastModifiedBy>
  <cp:revision>61</cp:revision>
  <dcterms:created xsi:type="dcterms:W3CDTF">2016-04-07T02:33:01Z</dcterms:created>
  <dcterms:modified xsi:type="dcterms:W3CDTF">2016-08-09T00:53:41Z</dcterms:modified>
</cp:coreProperties>
</file>