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540" r:id="rId3"/>
    <p:sldId id="573" r:id="rId4"/>
    <p:sldId id="614" r:id="rId5"/>
    <p:sldId id="598" r:id="rId6"/>
    <p:sldId id="611" r:id="rId7"/>
    <p:sldId id="607" r:id="rId8"/>
    <p:sldId id="609" r:id="rId9"/>
    <p:sldId id="615" r:id="rId10"/>
    <p:sldId id="617" r:id="rId11"/>
    <p:sldId id="616" r:id="rId12"/>
    <p:sldId id="594" r:id="rId1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9955BA-9F0D-4539-9451-3F00688D2645}">
          <p14:sldIdLst>
            <p14:sldId id="256"/>
            <p14:sldId id="540"/>
            <p14:sldId id="573"/>
            <p14:sldId id="614"/>
            <p14:sldId id="598"/>
            <p14:sldId id="611"/>
            <p14:sldId id="607"/>
            <p14:sldId id="609"/>
            <p14:sldId id="615"/>
            <p14:sldId id="617"/>
            <p14:sldId id="616"/>
            <p14:sldId id="5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5459" autoAdjust="0"/>
  </p:normalViewPr>
  <p:slideViewPr>
    <p:cSldViewPr>
      <p:cViewPr varScale="1">
        <p:scale>
          <a:sx n="90" d="100"/>
          <a:sy n="90" d="100"/>
        </p:scale>
        <p:origin x="1392" y="78"/>
      </p:cViewPr>
      <p:guideLst>
        <p:guide orient="horz" pos="2160"/>
        <p:guide pos="2880"/>
      </p:guideLst>
    </p:cSldViewPr>
  </p:slideViewPr>
  <p:outlineViewPr>
    <p:cViewPr>
      <p:scale>
        <a:sx n="33" d="100"/>
        <a:sy n="33" d="100"/>
      </p:scale>
      <p:origin x="0" y="-4051"/>
    </p:cViewPr>
  </p:outlineViewPr>
  <p:notesTextViewPr>
    <p:cViewPr>
      <p:scale>
        <a:sx n="125" d="100"/>
        <a:sy n="125" d="100"/>
      </p:scale>
      <p:origin x="0" y="0"/>
    </p:cViewPr>
  </p:notesTextViewPr>
  <p:sorterViewPr>
    <p:cViewPr>
      <p:scale>
        <a:sx n="160" d="100"/>
        <a:sy n="160" d="100"/>
      </p:scale>
      <p:origin x="0" y="0"/>
    </p:cViewPr>
  </p:sorterViewPr>
  <p:notesViewPr>
    <p:cSldViewPr>
      <p:cViewPr varScale="1">
        <p:scale>
          <a:sx n="73" d="100"/>
          <a:sy n="73" d="100"/>
        </p:scale>
        <p:origin x="3426"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2"/>
            <a:ext cx="2949786" cy="496967"/>
          </a:xfrm>
          <a:prstGeom prst="rect">
            <a:avLst/>
          </a:prstGeom>
        </p:spPr>
        <p:txBody>
          <a:bodyPr vert="horz" lIns="91665" tIns="45833" rIns="91665" bIns="45833" rtlCol="0"/>
          <a:lstStyle>
            <a:lvl1pPr algn="l">
              <a:defRPr sz="1200"/>
            </a:lvl1pPr>
          </a:lstStyle>
          <a:p>
            <a:endParaRPr lang="en-AU"/>
          </a:p>
        </p:txBody>
      </p:sp>
      <p:sp>
        <p:nvSpPr>
          <p:cNvPr id="3" name="Date Placeholder 2"/>
          <p:cNvSpPr>
            <a:spLocks noGrp="1"/>
          </p:cNvSpPr>
          <p:nvPr>
            <p:ph type="dt" sz="quarter" idx="1"/>
          </p:nvPr>
        </p:nvSpPr>
        <p:spPr>
          <a:xfrm>
            <a:off x="3855849" y="2"/>
            <a:ext cx="2949786" cy="496967"/>
          </a:xfrm>
          <a:prstGeom prst="rect">
            <a:avLst/>
          </a:prstGeom>
        </p:spPr>
        <p:txBody>
          <a:bodyPr vert="horz" lIns="91665" tIns="45833" rIns="91665" bIns="45833" rtlCol="0"/>
          <a:lstStyle>
            <a:lvl1pPr algn="r">
              <a:defRPr sz="1200"/>
            </a:lvl1pPr>
          </a:lstStyle>
          <a:p>
            <a:fld id="{F49F9067-ED8A-4E55-9F36-160FF33369D9}" type="datetimeFigureOut">
              <a:rPr lang="en-AU" smtClean="0"/>
              <a:pPr/>
              <a:t>5/08/2016</a:t>
            </a:fld>
            <a:endParaRPr lang="en-AU"/>
          </a:p>
        </p:txBody>
      </p:sp>
      <p:sp>
        <p:nvSpPr>
          <p:cNvPr id="4" name="Footer Placeholder 3"/>
          <p:cNvSpPr>
            <a:spLocks noGrp="1"/>
          </p:cNvSpPr>
          <p:nvPr>
            <p:ph type="ftr" sz="quarter" idx="2"/>
          </p:nvPr>
        </p:nvSpPr>
        <p:spPr>
          <a:xfrm>
            <a:off x="12" y="9440648"/>
            <a:ext cx="2949786" cy="496967"/>
          </a:xfrm>
          <a:prstGeom prst="rect">
            <a:avLst/>
          </a:prstGeom>
        </p:spPr>
        <p:txBody>
          <a:bodyPr vert="horz" lIns="91665" tIns="45833" rIns="91665" bIns="45833" rtlCol="0" anchor="b"/>
          <a:lstStyle>
            <a:lvl1pPr algn="l">
              <a:defRPr sz="1200"/>
            </a:lvl1pPr>
          </a:lstStyle>
          <a:p>
            <a:endParaRPr lang="en-AU"/>
          </a:p>
        </p:txBody>
      </p:sp>
      <p:sp>
        <p:nvSpPr>
          <p:cNvPr id="5" name="Slide Number Placeholder 4"/>
          <p:cNvSpPr>
            <a:spLocks noGrp="1"/>
          </p:cNvSpPr>
          <p:nvPr>
            <p:ph type="sldNum" sz="quarter" idx="3"/>
          </p:nvPr>
        </p:nvSpPr>
        <p:spPr>
          <a:xfrm>
            <a:off x="3855849" y="9440648"/>
            <a:ext cx="2949786" cy="496967"/>
          </a:xfrm>
          <a:prstGeom prst="rect">
            <a:avLst/>
          </a:prstGeom>
        </p:spPr>
        <p:txBody>
          <a:bodyPr vert="horz" lIns="91665" tIns="45833" rIns="91665" bIns="45833" rtlCol="0" anchor="b"/>
          <a:lstStyle>
            <a:lvl1pPr algn="r">
              <a:defRPr sz="1200"/>
            </a:lvl1pPr>
          </a:lstStyle>
          <a:p>
            <a:fld id="{4BDE8DAC-1B31-40E6-8C0D-6430B9F2F529}" type="slidenum">
              <a:rPr lang="en-AU" smtClean="0"/>
              <a:pPr/>
              <a:t>‹#›</a:t>
            </a:fld>
            <a:endParaRPr lang="en-AU"/>
          </a:p>
        </p:txBody>
      </p:sp>
    </p:spTree>
    <p:extLst>
      <p:ext uri="{BB962C8B-B14F-4D97-AF65-F5344CB8AC3E}">
        <p14:creationId xmlns:p14="http://schemas.microsoft.com/office/powerpoint/2010/main" val="2844146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2950529" cy="497523"/>
          </a:xfrm>
          <a:prstGeom prst="rect">
            <a:avLst/>
          </a:prstGeom>
        </p:spPr>
        <p:txBody>
          <a:bodyPr vert="horz" lIns="91665" tIns="45833" rIns="91665" bIns="45833" rtlCol="0"/>
          <a:lstStyle>
            <a:lvl1pPr algn="l">
              <a:defRPr sz="1200"/>
            </a:lvl1pPr>
          </a:lstStyle>
          <a:p>
            <a:endParaRPr lang="en-AU"/>
          </a:p>
        </p:txBody>
      </p:sp>
      <p:sp>
        <p:nvSpPr>
          <p:cNvPr id="3" name="Date Placeholder 2"/>
          <p:cNvSpPr>
            <a:spLocks noGrp="1"/>
          </p:cNvSpPr>
          <p:nvPr>
            <p:ph type="dt" idx="1"/>
          </p:nvPr>
        </p:nvSpPr>
        <p:spPr>
          <a:xfrm>
            <a:off x="3855082" y="5"/>
            <a:ext cx="2950529" cy="497523"/>
          </a:xfrm>
          <a:prstGeom prst="rect">
            <a:avLst/>
          </a:prstGeom>
        </p:spPr>
        <p:txBody>
          <a:bodyPr vert="horz" lIns="91665" tIns="45833" rIns="91665" bIns="45833" rtlCol="0"/>
          <a:lstStyle>
            <a:lvl1pPr algn="r">
              <a:defRPr sz="1200"/>
            </a:lvl1pPr>
          </a:lstStyle>
          <a:p>
            <a:fld id="{749519C6-AC03-4707-990F-2FBE9BEFC4C8}" type="datetimeFigureOut">
              <a:rPr lang="en-AU" smtClean="0"/>
              <a:pPr/>
              <a:t>5/08/2016</a:t>
            </a:fld>
            <a:endParaRPr lang="en-AU"/>
          </a:p>
        </p:txBody>
      </p:sp>
      <p:sp>
        <p:nvSpPr>
          <p:cNvPr id="4" name="Slide Image Placeholder 3"/>
          <p:cNvSpPr>
            <a:spLocks noGrp="1" noRot="1" noChangeAspect="1"/>
          </p:cNvSpPr>
          <p:nvPr>
            <p:ph type="sldImg" idx="2"/>
          </p:nvPr>
        </p:nvSpPr>
        <p:spPr>
          <a:xfrm>
            <a:off x="914400" y="744538"/>
            <a:ext cx="2554288" cy="1914525"/>
          </a:xfrm>
          <a:prstGeom prst="rect">
            <a:avLst/>
          </a:prstGeom>
          <a:noFill/>
          <a:ln w="12700">
            <a:solidFill>
              <a:prstClr val="black"/>
            </a:solidFill>
          </a:ln>
        </p:spPr>
        <p:txBody>
          <a:bodyPr vert="horz" lIns="91665" tIns="45833" rIns="91665" bIns="45833" rtlCol="0" anchor="ctr"/>
          <a:lstStyle/>
          <a:p>
            <a:endParaRPr lang="en-AU"/>
          </a:p>
        </p:txBody>
      </p:sp>
      <p:sp>
        <p:nvSpPr>
          <p:cNvPr id="5" name="Notes Placeholder 4"/>
          <p:cNvSpPr>
            <a:spLocks noGrp="1"/>
          </p:cNvSpPr>
          <p:nvPr>
            <p:ph type="body" sz="quarter" idx="3"/>
          </p:nvPr>
        </p:nvSpPr>
        <p:spPr>
          <a:xfrm>
            <a:off x="680411" y="2818710"/>
            <a:ext cx="5446396" cy="6375145"/>
          </a:xfrm>
          <a:prstGeom prst="rect">
            <a:avLst/>
          </a:prstGeom>
        </p:spPr>
        <p:txBody>
          <a:bodyPr vert="horz" lIns="91665" tIns="45833" rIns="91665" bIns="458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40231"/>
            <a:ext cx="2950529" cy="497523"/>
          </a:xfrm>
          <a:prstGeom prst="rect">
            <a:avLst/>
          </a:prstGeom>
        </p:spPr>
        <p:txBody>
          <a:bodyPr vert="horz" lIns="91665" tIns="45833" rIns="91665" bIns="45833" rtlCol="0" anchor="b"/>
          <a:lstStyle>
            <a:lvl1pPr algn="l">
              <a:defRPr sz="1200"/>
            </a:lvl1pPr>
          </a:lstStyle>
          <a:p>
            <a:endParaRPr lang="en-AU"/>
          </a:p>
        </p:txBody>
      </p:sp>
      <p:sp>
        <p:nvSpPr>
          <p:cNvPr id="7" name="Slide Number Placeholder 6"/>
          <p:cNvSpPr>
            <a:spLocks noGrp="1"/>
          </p:cNvSpPr>
          <p:nvPr>
            <p:ph type="sldNum" sz="quarter" idx="5"/>
          </p:nvPr>
        </p:nvSpPr>
        <p:spPr>
          <a:xfrm>
            <a:off x="3855082" y="9440231"/>
            <a:ext cx="2950529" cy="497523"/>
          </a:xfrm>
          <a:prstGeom prst="rect">
            <a:avLst/>
          </a:prstGeom>
        </p:spPr>
        <p:txBody>
          <a:bodyPr vert="horz" lIns="91665" tIns="45833" rIns="91665" bIns="45833" rtlCol="0" anchor="b"/>
          <a:lstStyle>
            <a:lvl1pPr algn="r">
              <a:defRPr sz="1200"/>
            </a:lvl1pPr>
          </a:lstStyle>
          <a:p>
            <a:fld id="{91170056-77C8-4A32-9FF0-35E39DF9B9B2}" type="slidenum">
              <a:rPr lang="en-AU" smtClean="0"/>
              <a:pPr/>
              <a:t>‹#›</a:t>
            </a:fld>
            <a:endParaRPr lang="en-AU"/>
          </a:p>
        </p:txBody>
      </p:sp>
    </p:spTree>
    <p:extLst>
      <p:ext uri="{BB962C8B-B14F-4D97-AF65-F5344CB8AC3E}">
        <p14:creationId xmlns:p14="http://schemas.microsoft.com/office/powerpoint/2010/main" val="34608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4538"/>
            <a:ext cx="2625725" cy="1970087"/>
          </a:xfrm>
        </p:spPr>
      </p:sp>
      <p:sp>
        <p:nvSpPr>
          <p:cNvPr id="3" name="Notes Placeholder 2"/>
          <p:cNvSpPr>
            <a:spLocks noGrp="1"/>
          </p:cNvSpPr>
          <p:nvPr>
            <p:ph type="body" idx="1"/>
          </p:nvPr>
        </p:nvSpPr>
        <p:spPr>
          <a:xfrm>
            <a:off x="824621" y="2950865"/>
            <a:ext cx="5446396" cy="6200611"/>
          </a:xfrm>
        </p:spPr>
        <p:txBody>
          <a:bodyPr/>
          <a:lstStyle/>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91170056-77C8-4A32-9FF0-35E39DF9B9B2}" type="slidenum">
              <a:rPr lang="en-AU" smtClean="0"/>
              <a:pPr/>
              <a:t>1</a:t>
            </a:fld>
            <a:endParaRPr lang="en-AU"/>
          </a:p>
        </p:txBody>
      </p:sp>
    </p:spTree>
    <p:extLst>
      <p:ext uri="{BB962C8B-B14F-4D97-AF65-F5344CB8AC3E}">
        <p14:creationId xmlns:p14="http://schemas.microsoft.com/office/powerpoint/2010/main" val="312629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9243" y="2818710"/>
            <a:ext cx="5912930" cy="6375145"/>
          </a:xfrm>
        </p:spPr>
        <p:txBody>
          <a:bodyPr/>
          <a:lstStyle/>
          <a:p>
            <a:endParaRPr lang="en-AU" sz="1400" dirty="0"/>
          </a:p>
        </p:txBody>
      </p:sp>
      <p:sp>
        <p:nvSpPr>
          <p:cNvPr id="4" name="Slide Number Placeholder 3"/>
          <p:cNvSpPr>
            <a:spLocks noGrp="1"/>
          </p:cNvSpPr>
          <p:nvPr>
            <p:ph type="sldNum" sz="quarter" idx="10"/>
          </p:nvPr>
        </p:nvSpPr>
        <p:spPr/>
        <p:txBody>
          <a:bodyPr/>
          <a:lstStyle/>
          <a:p>
            <a:fld id="{91170056-77C8-4A32-9FF0-35E39DF9B9B2}" type="slidenum">
              <a:rPr lang="en-AU" smtClean="0"/>
              <a:pPr/>
              <a:t>11</a:t>
            </a:fld>
            <a:endParaRPr lang="en-AU"/>
          </a:p>
        </p:txBody>
      </p:sp>
    </p:spTree>
    <p:extLst>
      <p:ext uri="{BB962C8B-B14F-4D97-AF65-F5344CB8AC3E}">
        <p14:creationId xmlns:p14="http://schemas.microsoft.com/office/powerpoint/2010/main" val="152957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9243" y="2818710"/>
            <a:ext cx="5912930" cy="6375145"/>
          </a:xfrm>
        </p:spPr>
        <p:txBody>
          <a:bodyPr/>
          <a:lstStyle/>
          <a:p>
            <a:endParaRPr lang="en-AU" sz="1400" dirty="0"/>
          </a:p>
        </p:txBody>
      </p:sp>
      <p:sp>
        <p:nvSpPr>
          <p:cNvPr id="4" name="Slide Number Placeholder 3"/>
          <p:cNvSpPr>
            <a:spLocks noGrp="1"/>
          </p:cNvSpPr>
          <p:nvPr>
            <p:ph type="sldNum" sz="quarter" idx="10"/>
          </p:nvPr>
        </p:nvSpPr>
        <p:spPr/>
        <p:txBody>
          <a:bodyPr/>
          <a:lstStyle/>
          <a:p>
            <a:fld id="{91170056-77C8-4A32-9FF0-35E39DF9B9B2}" type="slidenum">
              <a:rPr lang="en-AU" smtClean="0"/>
              <a:pPr/>
              <a:t>12</a:t>
            </a:fld>
            <a:endParaRPr lang="en-AU"/>
          </a:p>
        </p:txBody>
      </p:sp>
    </p:spTree>
    <p:extLst>
      <p:ext uri="{BB962C8B-B14F-4D97-AF65-F5344CB8AC3E}">
        <p14:creationId xmlns:p14="http://schemas.microsoft.com/office/powerpoint/2010/main" val="222701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0700" y="369888"/>
            <a:ext cx="1622425" cy="1216025"/>
          </a:xfrm>
        </p:spPr>
      </p:sp>
      <p:sp>
        <p:nvSpPr>
          <p:cNvPr id="3" name="Notes Placeholder 2"/>
          <p:cNvSpPr>
            <a:spLocks noGrp="1"/>
          </p:cNvSpPr>
          <p:nvPr>
            <p:ph type="body" idx="1"/>
          </p:nvPr>
        </p:nvSpPr>
        <p:spPr>
          <a:xfrm>
            <a:off x="519243" y="1588143"/>
            <a:ext cx="5912930" cy="7852088"/>
          </a:xfrm>
        </p:spPr>
        <p:txBody>
          <a:bodyPr/>
          <a:lstStyle/>
          <a:p>
            <a:r>
              <a:rPr lang="en-AU" sz="1200" kern="1200" dirty="0" smtClean="0">
                <a:solidFill>
                  <a:schemeClr val="tx1"/>
                </a:solidFill>
                <a:effectLst/>
                <a:latin typeface="+mn-lt"/>
                <a:ea typeface="+mn-ea"/>
                <a:cs typeface="+mn-cs"/>
              </a:rPr>
              <a:t>Australia’s response to HIV has often celebrated the partnership of affected community, clinicians, research and government.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key role of affected communities has been underpinned by peer- based health promotion and leadership among </a:t>
            </a:r>
            <a:r>
              <a:rPr lang="en-US" sz="1200" kern="1200" dirty="0" smtClean="0">
                <a:solidFill>
                  <a:schemeClr val="tx1"/>
                </a:solidFill>
                <a:effectLst/>
                <a:latin typeface="+mn-lt"/>
                <a:ea typeface="+mn-ea"/>
                <a:cs typeface="+mn-cs"/>
              </a:rPr>
              <a:t>gay men, people who use drugs, sex workers, and people living with HIV.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programs have needed to navigate and adapt to constantly changing political and </a:t>
            </a:r>
            <a:r>
              <a:rPr lang="en-US" sz="1200" kern="1200" dirty="0" err="1" smtClean="0">
                <a:solidFill>
                  <a:schemeClr val="tx1"/>
                </a:solidFill>
                <a:effectLst/>
                <a:latin typeface="+mn-lt"/>
                <a:ea typeface="+mn-ea"/>
                <a:cs typeface="+mn-cs"/>
              </a:rPr>
              <a:t>stigmatising</a:t>
            </a:r>
            <a:r>
              <a:rPr lang="en-US" sz="1200" kern="1200" dirty="0" smtClean="0">
                <a:solidFill>
                  <a:schemeClr val="tx1"/>
                </a:solidFill>
                <a:effectLst/>
                <a:latin typeface="+mn-lt"/>
                <a:ea typeface="+mn-ea"/>
                <a:cs typeface="+mn-cs"/>
              </a:rPr>
              <a:t> contexts around sex, sexuality and drug use.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its core, </a:t>
            </a:r>
            <a:r>
              <a:rPr lang="en-AU" sz="1200" kern="1200" dirty="0" smtClean="0">
                <a:solidFill>
                  <a:schemeClr val="tx1"/>
                </a:solidFill>
                <a:effectLst/>
                <a:latin typeface="+mn-lt"/>
                <a:ea typeface="+mn-ea"/>
                <a:cs typeface="+mn-cs"/>
              </a:rPr>
              <a:t>peer-based health promotion is </a:t>
            </a:r>
            <a:r>
              <a:rPr lang="en-AU" sz="1200" i="1" kern="1200" dirty="0" smtClean="0">
                <a:solidFill>
                  <a:schemeClr val="tx1"/>
                </a:solidFill>
                <a:effectLst/>
                <a:latin typeface="+mn-lt"/>
                <a:ea typeface="+mn-ea"/>
                <a:cs typeface="+mn-cs"/>
              </a:rPr>
              <a:t>all about</a:t>
            </a:r>
            <a:r>
              <a:rPr lang="en-AU" sz="1200" kern="1200" dirty="0" smtClean="0">
                <a:solidFill>
                  <a:schemeClr val="tx1"/>
                </a:solidFill>
                <a:effectLst/>
                <a:latin typeface="+mn-lt"/>
                <a:ea typeface="+mn-ea"/>
                <a:cs typeface="+mn-cs"/>
              </a:rPr>
              <a:t> interactions between the program and the communities and political climate within which it functions. </a:t>
            </a:r>
            <a:endParaRPr lang="en-AU" sz="1400" dirty="0" smtClean="0"/>
          </a:p>
          <a:p>
            <a:pPr defTabSz="916657">
              <a:defRPr/>
            </a:pPr>
            <a:endParaRPr lang="en-AU" sz="1400" dirty="0" smtClean="0"/>
          </a:p>
          <a:p>
            <a:pPr marL="0" marR="0" indent="0" algn="l" defTabSz="91665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Measuring the quality and impact of specific peer-led programs and their leadership role is challenging. </a:t>
            </a:r>
            <a:r>
              <a:rPr lang="en-AU" sz="1200" kern="1200" baseline="30000" dirty="0" smtClean="0">
                <a:solidFill>
                  <a:schemeClr val="tx1"/>
                </a:solidFill>
                <a:effectLst/>
                <a:latin typeface="+mn-lt"/>
                <a:ea typeface="+mn-ea"/>
                <a:cs typeface="+mn-cs"/>
              </a:rPr>
              <a:t>24-28</a:t>
            </a:r>
            <a:r>
              <a:rPr lang="en-AU" sz="1200" kern="1200" dirty="0" smtClean="0">
                <a:solidFill>
                  <a:schemeClr val="tx1"/>
                </a:solidFill>
                <a:effectLst/>
                <a:latin typeface="+mn-lt"/>
                <a:ea typeface="+mn-ea"/>
                <a:cs typeface="+mn-cs"/>
              </a:rPr>
              <a:t> </a:t>
            </a:r>
          </a:p>
          <a:p>
            <a:pPr marL="0" marR="0" indent="0" algn="l" defTabSz="916657"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665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Most evaluations look at the quality and impact of programs and fidelity to a pre-defined program in isolation from their context, and struggle with the complexity of their interactions with the rapidly changing community and socio-political contexts in which they are implemented.</a:t>
            </a:r>
            <a:r>
              <a:rPr lang="en-AU" sz="1200" kern="1200" baseline="30000" dirty="0" smtClean="0">
                <a:solidFill>
                  <a:schemeClr val="tx1"/>
                </a:solidFill>
                <a:effectLst/>
                <a:latin typeface="+mn-lt"/>
                <a:ea typeface="+mn-ea"/>
                <a:cs typeface="+mn-cs"/>
              </a:rPr>
              <a:t>22</a:t>
            </a:r>
            <a:r>
              <a:rPr lang="en-AU" sz="1200" kern="1200" dirty="0" smtClean="0">
                <a:solidFill>
                  <a:schemeClr val="tx1"/>
                </a:solidFill>
                <a:effectLst/>
                <a:latin typeface="+mn-lt"/>
                <a:ea typeface="+mn-ea"/>
                <a:cs typeface="+mn-cs"/>
              </a:rPr>
              <a:t> </a:t>
            </a:r>
          </a:p>
          <a:p>
            <a:pPr marL="0" marR="0" indent="0" algn="l" defTabSz="916657"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665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However community and peer-led health promotion is </a:t>
            </a:r>
            <a:r>
              <a:rPr lang="en-AU" sz="1200" i="1" u="sng" kern="1200" dirty="0" smtClean="0">
                <a:solidFill>
                  <a:schemeClr val="tx1"/>
                </a:solidFill>
                <a:effectLst/>
                <a:latin typeface="+mn-lt"/>
                <a:ea typeface="+mn-ea"/>
                <a:cs typeface="+mn-cs"/>
              </a:rPr>
              <a:t>all about</a:t>
            </a:r>
            <a:r>
              <a:rPr lang="en-AU" sz="1200" b="1" i="1" u="sng"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interactions between the program and the communities it works with and the policy environment within which it operates and collaborates.  </a:t>
            </a:r>
          </a:p>
          <a:p>
            <a:pPr marL="0" marR="0" indent="0" algn="l" defTabSz="916657"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665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often results is rhetoric about community mobilisation and peer-led responses, and the importance of combining behavioural, biomedical and structural responses, but resulting in community and peer-led programs funded, evaluated and managed as generic and predetermined information dissemination or service provision.</a:t>
            </a:r>
          </a:p>
          <a:p>
            <a:pPr defTabSz="916657">
              <a:defRPr/>
            </a:pPr>
            <a:endParaRPr lang="en-AU" sz="1400" dirty="0" smtClean="0"/>
          </a:p>
          <a:p>
            <a:pPr defTabSz="916657">
              <a:defRPr/>
            </a:pPr>
            <a:r>
              <a:rPr lang="en-AU" sz="1400" dirty="0" smtClean="0"/>
              <a:t>But </a:t>
            </a:r>
            <a:r>
              <a:rPr lang="en-AU" sz="1400" dirty="0"/>
              <a:t>what makes one community led program a </a:t>
            </a:r>
            <a:r>
              <a:rPr lang="en-AU" sz="1400" dirty="0" smtClean="0"/>
              <a:t> more authentic and effective</a:t>
            </a:r>
            <a:r>
              <a:rPr lang="en-AU" sz="1400" baseline="0" dirty="0" smtClean="0"/>
              <a:t> </a:t>
            </a:r>
            <a:r>
              <a:rPr lang="en-AU" sz="1400" dirty="0" smtClean="0"/>
              <a:t>investment </a:t>
            </a:r>
            <a:r>
              <a:rPr lang="en-AU" sz="1400" dirty="0"/>
              <a:t>than another. </a:t>
            </a:r>
            <a:endParaRPr lang="en-AU" sz="1400" dirty="0" smtClean="0"/>
          </a:p>
          <a:p>
            <a:pPr defTabSz="916657">
              <a:defRPr/>
            </a:pPr>
            <a:endParaRPr lang="en-AU" sz="1400" dirty="0" smtClean="0"/>
          </a:p>
          <a:p>
            <a:pPr defTabSz="916779" eaLnBrk="0" fontAlgn="base" hangingPunct="0">
              <a:spcBef>
                <a:spcPct val="0"/>
              </a:spcBef>
              <a:spcAft>
                <a:spcPct val="0"/>
              </a:spcAft>
              <a:defRPr/>
            </a:pPr>
            <a:r>
              <a:rPr lang="en-AU" sz="1400" dirty="0" smtClean="0"/>
              <a:t>The </a:t>
            </a:r>
            <a:r>
              <a:rPr lang="en-AU" sz="1400" dirty="0"/>
              <a:t>W3 project wanted to really shift our capacity to understand and </a:t>
            </a:r>
            <a:r>
              <a:rPr lang="en-AU" sz="1400" u="sng" dirty="0"/>
              <a:t>demonstrate their role and </a:t>
            </a:r>
            <a:r>
              <a:rPr lang="en-AU" sz="1400" u="sng" dirty="0" smtClean="0"/>
              <a:t>influence </a:t>
            </a:r>
            <a:r>
              <a:rPr lang="en-AU" sz="1400" u="none" baseline="0" dirty="0" smtClean="0"/>
              <a:t> beyond what they may be funded to do</a:t>
            </a:r>
            <a:r>
              <a:rPr lang="en-AU" sz="1400" dirty="0" smtClean="0"/>
              <a:t> </a:t>
            </a:r>
            <a:endParaRPr lang="en-AU" sz="1400" dirty="0"/>
          </a:p>
          <a:p>
            <a:pPr defTabSz="916779" eaLnBrk="0" fontAlgn="base" hangingPunct="0">
              <a:spcBef>
                <a:spcPct val="0"/>
              </a:spcBef>
              <a:spcAft>
                <a:spcPct val="0"/>
              </a:spcAft>
            </a:pP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defTabSz="916779" eaLnBrk="0" fontAlgn="base" hangingPunct="0">
              <a:spcBef>
                <a:spcPct val="0"/>
              </a:spcBef>
              <a:spcAft>
                <a:spcPct val="0"/>
              </a:spcAft>
            </a:pPr>
            <a:endParaRPr lang="en-AU" sz="1400" dirty="0">
              <a:latin typeface="Calibri" panose="020F0502020204030204" pitchFamily="34" charset="0"/>
              <a:ea typeface="Calibri" panose="020F0502020204030204" pitchFamily="34" charset="0"/>
              <a:cs typeface="Times New Roman" panose="02020603050405020304" pitchFamily="18" charset="0"/>
            </a:endParaRPr>
          </a:p>
          <a:p>
            <a:endParaRPr lang="en-AU" sz="1400" dirty="0"/>
          </a:p>
          <a:p>
            <a:endParaRPr lang="en-AU" sz="1400" dirty="0"/>
          </a:p>
          <a:p>
            <a:endParaRPr lang="en-AU" sz="1400" dirty="0"/>
          </a:p>
          <a:p>
            <a:endParaRPr lang="en-AU" sz="1600" dirty="0"/>
          </a:p>
        </p:txBody>
      </p:sp>
      <p:sp>
        <p:nvSpPr>
          <p:cNvPr id="4" name="Slide Number Placeholder 3"/>
          <p:cNvSpPr>
            <a:spLocks noGrp="1"/>
          </p:cNvSpPr>
          <p:nvPr>
            <p:ph type="sldNum" sz="quarter" idx="10"/>
          </p:nvPr>
        </p:nvSpPr>
        <p:spPr/>
        <p:txBody>
          <a:bodyPr/>
          <a:lstStyle/>
          <a:p>
            <a:fld id="{91170056-77C8-4A32-9FF0-35E39DF9B9B2}" type="slidenum">
              <a:rPr lang="en-AU" smtClean="0"/>
              <a:pPr/>
              <a:t>2</a:t>
            </a:fld>
            <a:endParaRPr lang="en-AU"/>
          </a:p>
        </p:txBody>
      </p:sp>
    </p:spTree>
    <p:extLst>
      <p:ext uri="{BB962C8B-B14F-4D97-AF65-F5344CB8AC3E}">
        <p14:creationId xmlns:p14="http://schemas.microsoft.com/office/powerpoint/2010/main" val="262460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55600"/>
            <a:ext cx="1585912" cy="1189038"/>
          </a:xfrm>
        </p:spPr>
      </p:sp>
      <p:sp>
        <p:nvSpPr>
          <p:cNvPr id="3" name="Notes Placeholder 2"/>
          <p:cNvSpPr>
            <a:spLocks noGrp="1"/>
          </p:cNvSpPr>
          <p:nvPr>
            <p:ph type="body" idx="1"/>
          </p:nvPr>
        </p:nvSpPr>
        <p:spPr>
          <a:xfrm>
            <a:off x="591356" y="1544582"/>
            <a:ext cx="5912929" cy="8039495"/>
          </a:xfrm>
        </p:spPr>
        <p:txBody>
          <a:bodyPr/>
          <a:lstStyle/>
          <a:p>
            <a:pPr marL="0" lvl="1" defTabSz="916779">
              <a:defRPr/>
            </a:pPr>
            <a:r>
              <a:rPr lang="en-AU" sz="1400" dirty="0"/>
              <a:t>Over a two year period we conducted a series of </a:t>
            </a:r>
            <a:r>
              <a:rPr lang="en-AU" sz="1400" b="1" dirty="0"/>
              <a:t>18 workshops </a:t>
            </a:r>
            <a:r>
              <a:rPr lang="en-AU" sz="1400" dirty="0"/>
              <a:t>ranging from </a:t>
            </a:r>
            <a:r>
              <a:rPr lang="en-AU" sz="1400" b="1" dirty="0"/>
              <a:t>one to two days each </a:t>
            </a:r>
            <a:r>
              <a:rPr lang="en-AU" sz="1400" dirty="0"/>
              <a:t>with the 10 programs. Some workshops were with single organisations and some with multiple organisations. </a:t>
            </a:r>
            <a:r>
              <a:rPr lang="en-AU" sz="1400" b="1" dirty="0"/>
              <a:t>Over 90 people </a:t>
            </a:r>
            <a:r>
              <a:rPr lang="en-AU" sz="1400" dirty="0"/>
              <a:t>were involved across the workshops.</a:t>
            </a:r>
          </a:p>
          <a:p>
            <a:endParaRPr lang="en-AU" sz="1400" dirty="0"/>
          </a:p>
          <a:p>
            <a:r>
              <a:rPr lang="en-AU" sz="1400" dirty="0"/>
              <a:t>The aim was to </a:t>
            </a:r>
            <a:r>
              <a:rPr lang="en-AU" sz="1400" u="sng" dirty="0"/>
              <a:t>bring together the practice based understandings and mental models</a:t>
            </a:r>
            <a:r>
              <a:rPr lang="en-AU" sz="1400" dirty="0"/>
              <a:t> about peer-led programs from outreach staff, community development, management and board members   – </a:t>
            </a:r>
            <a:r>
              <a:rPr lang="en-AU" sz="1400" u="sng" dirty="0"/>
              <a:t>where everyone has part of the picture but rarely brought together. </a:t>
            </a:r>
          </a:p>
          <a:p>
            <a:pPr lvl="1"/>
            <a:endParaRPr lang="en-AU" sz="1400" u="sng" dirty="0"/>
          </a:p>
          <a:p>
            <a:pPr defTabSz="916779">
              <a:defRPr/>
            </a:pPr>
            <a:r>
              <a:rPr lang="en-AU" sz="1400" dirty="0"/>
              <a:t>What systems thinking brought to the table was an understanding that for peer led programs - the way communities respond, enhance, adapt, resist or ignore interventions are part of the program and something to be leveraged</a:t>
            </a:r>
            <a:r>
              <a:rPr lang="en-AU" sz="1400" dirty="0" smtClean="0"/>
              <a:t>, it provides critical insights to the reality of communities,  </a:t>
            </a:r>
            <a:r>
              <a:rPr lang="en-AU" sz="1400" dirty="0"/>
              <a:t>not </a:t>
            </a:r>
            <a:r>
              <a:rPr lang="en-AU" sz="1400" dirty="0" smtClean="0"/>
              <a:t>something to be resisted </a:t>
            </a:r>
            <a:r>
              <a:rPr lang="en-AU" sz="1400" dirty="0"/>
              <a:t>or treated as a confounder. </a:t>
            </a:r>
          </a:p>
          <a:p>
            <a:endParaRPr lang="en-AU" sz="1400" dirty="0"/>
          </a:p>
          <a:p>
            <a:r>
              <a:rPr lang="en-AU" sz="1400" dirty="0"/>
              <a:t>Systems helps us to consider the relationship between all the parts of the picture, and – assuming that the ground will keep moving - look for the </a:t>
            </a:r>
            <a:r>
              <a:rPr lang="en-AU" sz="1400" u="sng" dirty="0"/>
              <a:t>best leverage points and synergies as the system and the programs continue to adapt and evolve</a:t>
            </a:r>
            <a:r>
              <a:rPr lang="en-AU" sz="1400" dirty="0"/>
              <a:t>. </a:t>
            </a:r>
          </a:p>
          <a:p>
            <a:endParaRPr lang="en-AU" sz="1400" dirty="0"/>
          </a:p>
          <a:p>
            <a:pPr defTabSz="916779">
              <a:defRPr/>
            </a:pPr>
            <a:r>
              <a:rPr lang="en-AU" sz="1400" dirty="0"/>
              <a:t>So our work with the 10 programs involved drawing and articulating very complex system maps – like a map of an ecological system  - describing what happens in the reality of these programs and their relationships with all the components of their community and policy system. </a:t>
            </a:r>
          </a:p>
          <a:p>
            <a:endParaRPr lang="en-AU" sz="1400" dirty="0"/>
          </a:p>
          <a:p>
            <a:r>
              <a:rPr lang="en-AU" sz="1400" dirty="0"/>
              <a:t>I am happy to describe this process in more detail if there are questions.</a:t>
            </a:r>
          </a:p>
          <a:p>
            <a:endParaRPr lang="en-AU" sz="1000" dirty="0"/>
          </a:p>
        </p:txBody>
      </p:sp>
      <p:sp>
        <p:nvSpPr>
          <p:cNvPr id="4" name="Slide Number Placeholder 3"/>
          <p:cNvSpPr>
            <a:spLocks noGrp="1"/>
          </p:cNvSpPr>
          <p:nvPr>
            <p:ph type="sldNum" sz="quarter" idx="10"/>
          </p:nvPr>
        </p:nvSpPr>
        <p:spPr/>
        <p:txBody>
          <a:bodyPr/>
          <a:lstStyle/>
          <a:p>
            <a:fld id="{91170056-77C8-4A32-9FF0-35E39DF9B9B2}" type="slidenum">
              <a:rPr lang="en-AU" smtClean="0"/>
              <a:pPr/>
              <a:t>3</a:t>
            </a:fld>
            <a:endParaRPr lang="en-AU"/>
          </a:p>
        </p:txBody>
      </p:sp>
    </p:spTree>
    <p:extLst>
      <p:ext uri="{BB962C8B-B14F-4D97-AF65-F5344CB8AC3E}">
        <p14:creationId xmlns:p14="http://schemas.microsoft.com/office/powerpoint/2010/main" val="346976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5463" y="355600"/>
            <a:ext cx="1939925" cy="1454150"/>
          </a:xfrm>
        </p:spPr>
      </p:sp>
      <p:sp>
        <p:nvSpPr>
          <p:cNvPr id="3" name="Notes Placeholder 2"/>
          <p:cNvSpPr>
            <a:spLocks noGrp="1"/>
          </p:cNvSpPr>
          <p:nvPr>
            <p:ph type="body" idx="1"/>
          </p:nvPr>
        </p:nvSpPr>
        <p:spPr>
          <a:xfrm>
            <a:off x="526322" y="1941465"/>
            <a:ext cx="5912930" cy="7065811"/>
          </a:xfrm>
        </p:spPr>
        <p:txBody>
          <a:bodyPr/>
          <a:lstStyle/>
          <a:p>
            <a:r>
              <a:rPr lang="en-AU" sz="1400" dirty="0"/>
              <a:t>We stepped back and identified four key functions that were present across the many program specific system maps we had developed. </a:t>
            </a:r>
          </a:p>
          <a:p>
            <a:pPr defTabSz="916779">
              <a:defRPr/>
            </a:pPr>
            <a:endParaRPr lang="en-AU" sz="1400" b="1" dirty="0"/>
          </a:p>
          <a:p>
            <a:pPr defTabSz="916779">
              <a:defRPr/>
            </a:pPr>
            <a:r>
              <a:rPr lang="en-AU" sz="1400" b="1" dirty="0"/>
              <a:t>Engagement</a:t>
            </a:r>
          </a:p>
          <a:p>
            <a:pPr defTabSz="916779">
              <a:defRPr/>
            </a:pPr>
            <a:r>
              <a:rPr lang="en-AU" sz="1400" dirty="0"/>
              <a:t>How the program maintains up to date mental models of the diversity and dynamism of needs, experiences and identities in its target communities.</a:t>
            </a:r>
          </a:p>
          <a:p>
            <a:pPr marL="286493" indent="-286493">
              <a:buFont typeface="Arial" panose="020B0604020202020204" pitchFamily="34" charset="0"/>
              <a:buChar char="•"/>
            </a:pPr>
            <a:endParaRPr lang="en-AU" sz="1400" dirty="0"/>
          </a:p>
          <a:p>
            <a:pPr defTabSz="916779">
              <a:defRPr/>
            </a:pPr>
            <a:r>
              <a:rPr lang="en-AU" sz="1400" b="1" dirty="0"/>
              <a:t>Alignment</a:t>
            </a:r>
          </a:p>
          <a:p>
            <a:pPr defTabSz="916779">
              <a:defRPr/>
            </a:pPr>
            <a:r>
              <a:rPr lang="en-AU" sz="1400" dirty="0"/>
              <a:t>How the program picks up signals about what’s happening in its policy / sector environment and uses them to better understand how it works.</a:t>
            </a:r>
            <a:endParaRPr lang="en-AU" sz="1400" b="1" dirty="0"/>
          </a:p>
          <a:p>
            <a:endParaRPr lang="en-AU" sz="1400" dirty="0"/>
          </a:p>
          <a:p>
            <a:r>
              <a:rPr lang="en-AU" sz="1400" b="1" dirty="0"/>
              <a:t>Learning and Adaptation  </a:t>
            </a:r>
          </a:p>
          <a:p>
            <a:pPr defTabSz="916779">
              <a:defRPr/>
            </a:pPr>
            <a:r>
              <a:rPr lang="en-AU" sz="1400" dirty="0"/>
              <a:t>How the program changes its approach based on mental models that are refined according to new insights from engagement and alignment.</a:t>
            </a:r>
          </a:p>
          <a:p>
            <a:endParaRPr lang="en-AU" sz="400" b="1" dirty="0"/>
          </a:p>
          <a:p>
            <a:endParaRPr lang="en-AU" sz="1400" dirty="0"/>
          </a:p>
          <a:p>
            <a:r>
              <a:rPr lang="en-AU" sz="1400" b="1" dirty="0"/>
              <a:t>Influence – community</a:t>
            </a:r>
          </a:p>
          <a:p>
            <a:pPr defTabSz="916779">
              <a:defRPr/>
            </a:pPr>
            <a:r>
              <a:rPr lang="en-AU" sz="1400" dirty="0"/>
              <a:t>How the program uses the community’s existing ways of doing things to promote new ways of doing things.</a:t>
            </a:r>
          </a:p>
          <a:p>
            <a:endParaRPr lang="en-AU" sz="1400" dirty="0"/>
          </a:p>
          <a:p>
            <a:pPr defTabSz="916779">
              <a:defRPr/>
            </a:pPr>
            <a:endParaRPr lang="en-AU" sz="1400" b="1" dirty="0"/>
          </a:p>
          <a:p>
            <a:pPr defTabSz="916779">
              <a:defRPr/>
            </a:pPr>
            <a:r>
              <a:rPr lang="en-AU" sz="1400" b="1" dirty="0"/>
              <a:t>Influence – Policy</a:t>
            </a:r>
          </a:p>
          <a:p>
            <a:pPr defTabSz="916779">
              <a:defRPr/>
            </a:pPr>
            <a:r>
              <a:rPr lang="en-AU" sz="1400" dirty="0"/>
              <a:t>How the program achieves or mobilises influence on processes and outcomes within its policy environment.</a:t>
            </a:r>
          </a:p>
          <a:p>
            <a:pPr defTabSz="916779">
              <a:defRPr/>
            </a:pPr>
            <a:endParaRPr lang="en-AU" sz="1400" b="1" dirty="0"/>
          </a:p>
          <a:p>
            <a:endParaRPr lang="en-AU" sz="1400" dirty="0"/>
          </a:p>
        </p:txBody>
      </p:sp>
      <p:sp>
        <p:nvSpPr>
          <p:cNvPr id="4" name="Slide Number Placeholder 3"/>
          <p:cNvSpPr>
            <a:spLocks noGrp="1"/>
          </p:cNvSpPr>
          <p:nvPr>
            <p:ph type="sldNum" sz="quarter" idx="10"/>
          </p:nvPr>
        </p:nvSpPr>
        <p:spPr/>
        <p:txBody>
          <a:bodyPr/>
          <a:lstStyle/>
          <a:p>
            <a:fld id="{91170056-77C8-4A32-9FF0-35E39DF9B9B2}" type="slidenum">
              <a:rPr lang="en-AU" smtClean="0"/>
              <a:pPr/>
              <a:t>4</a:t>
            </a:fld>
            <a:endParaRPr lang="en-AU"/>
          </a:p>
        </p:txBody>
      </p:sp>
    </p:spTree>
    <p:extLst>
      <p:ext uri="{BB962C8B-B14F-4D97-AF65-F5344CB8AC3E}">
        <p14:creationId xmlns:p14="http://schemas.microsoft.com/office/powerpoint/2010/main" val="47039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390525"/>
            <a:ext cx="1162050" cy="871538"/>
          </a:xfrm>
        </p:spPr>
      </p:sp>
      <p:sp>
        <p:nvSpPr>
          <p:cNvPr id="3" name="Notes Placeholder 2"/>
          <p:cNvSpPr>
            <a:spLocks noGrp="1"/>
          </p:cNvSpPr>
          <p:nvPr>
            <p:ph type="body" idx="1"/>
          </p:nvPr>
        </p:nvSpPr>
        <p:spPr>
          <a:xfrm>
            <a:off x="230808" y="1262333"/>
            <a:ext cx="6273474" cy="7523760"/>
          </a:xfrm>
        </p:spPr>
        <p:txBody>
          <a:bodyPr/>
          <a:lstStyle/>
          <a:p>
            <a:pPr defTabSz="916779">
              <a:defRPr/>
            </a:pPr>
            <a:r>
              <a:rPr lang="en-AU" sz="1400" dirty="0"/>
              <a:t>The most important aspect of the framework is how these four functions interact and influence each other – </a:t>
            </a:r>
            <a:r>
              <a:rPr lang="en-AU" sz="1400" u="sng" dirty="0"/>
              <a:t>if one is not functioning well it impacts on the whole system and undermines all the others</a:t>
            </a:r>
            <a:r>
              <a:rPr lang="en-AU" sz="1400" dirty="0"/>
              <a:t>. </a:t>
            </a:r>
          </a:p>
          <a:p>
            <a:pPr defTabSz="916779">
              <a:defRPr/>
            </a:pPr>
            <a:endParaRPr lang="en-AU" sz="1400" dirty="0"/>
          </a:p>
          <a:p>
            <a:pPr defTabSz="916779">
              <a:defRPr/>
            </a:pPr>
            <a:r>
              <a:rPr lang="en-AU" sz="1400" dirty="0"/>
              <a:t>There are folders with details of the framework available or on our website.</a:t>
            </a:r>
          </a:p>
          <a:p>
            <a:pPr defTabSz="916779">
              <a:defRPr/>
            </a:pPr>
            <a:endParaRPr lang="en-AU" sz="1400" dirty="0"/>
          </a:p>
          <a:p>
            <a:r>
              <a:rPr lang="en-AU" sz="1400" b="1" dirty="0"/>
              <a:t>Clouds - s</a:t>
            </a:r>
            <a:r>
              <a:rPr lang="en-AU" sz="1400" dirty="0"/>
              <a:t>eparate but overlapping complex adaptive systems.      </a:t>
            </a:r>
          </a:p>
          <a:p>
            <a:r>
              <a:rPr lang="en-AU" sz="1400" dirty="0"/>
              <a:t>              -Peer led - mediating role </a:t>
            </a:r>
            <a:r>
              <a:rPr lang="en-AU" sz="1400" u="sng" dirty="0"/>
              <a:t>between and within</a:t>
            </a:r>
            <a:endParaRPr lang="en-AU" sz="1400" dirty="0"/>
          </a:p>
          <a:p>
            <a:pPr defTabSz="916779">
              <a:defRPr/>
            </a:pPr>
            <a:endParaRPr lang="en-AU" sz="1400" dirty="0" smtClean="0"/>
          </a:p>
          <a:p>
            <a:pPr defTabSz="916779">
              <a:defRPr/>
            </a:pPr>
            <a:r>
              <a:rPr lang="en-AU" sz="1400" b="1" dirty="0" smtClean="0"/>
              <a:t>Peer activities and peer skill</a:t>
            </a:r>
          </a:p>
          <a:p>
            <a:pPr marL="286493" indent="-286493">
              <a:buFont typeface="Arial" panose="020B0604020202020204" pitchFamily="34" charset="0"/>
              <a:buChar char="•"/>
            </a:pPr>
            <a:r>
              <a:rPr lang="en-AU" sz="1400" u="sng" kern="1200" dirty="0" smtClean="0">
                <a:solidFill>
                  <a:schemeClr val="tx1"/>
                </a:solidFill>
                <a:effectLst/>
              </a:rPr>
              <a:t>Peer</a:t>
            </a:r>
            <a:r>
              <a:rPr lang="en-AU" sz="1400" u="sng" kern="1200" baseline="0" dirty="0" smtClean="0">
                <a:solidFill>
                  <a:schemeClr val="tx1"/>
                </a:solidFill>
                <a:effectLst/>
              </a:rPr>
              <a:t> service provision </a:t>
            </a:r>
            <a:r>
              <a:rPr lang="en-AU" sz="1400" kern="1200" baseline="0" dirty="0" smtClean="0">
                <a:solidFill>
                  <a:schemeClr val="tx1"/>
                </a:solidFill>
                <a:effectLst/>
              </a:rPr>
              <a:t>–</a:t>
            </a:r>
            <a:r>
              <a:rPr lang="en-AU" sz="1400" dirty="0" smtClean="0"/>
              <a:t>peer led needle and syringe program</a:t>
            </a:r>
          </a:p>
          <a:p>
            <a:pPr marL="286493" indent="-286493">
              <a:buFont typeface="Arial" panose="020B0604020202020204" pitchFamily="34" charset="0"/>
              <a:buChar char="•"/>
            </a:pPr>
            <a:r>
              <a:rPr lang="en-AU" sz="1400" u="sng" dirty="0" smtClean="0"/>
              <a:t>Peer health promotion </a:t>
            </a:r>
            <a:r>
              <a:rPr lang="en-AU" sz="1400" dirty="0" smtClean="0"/>
              <a:t>–, community development, targeted social marketing, and so on</a:t>
            </a:r>
          </a:p>
          <a:p>
            <a:pPr marL="286493" indent="-286493">
              <a:buFont typeface="Arial" panose="020B0604020202020204" pitchFamily="34" charset="0"/>
              <a:buChar char="•"/>
            </a:pPr>
            <a:r>
              <a:rPr lang="en-AU" sz="1400" u="sng" dirty="0" smtClean="0"/>
              <a:t>Peer leadership </a:t>
            </a:r>
            <a:r>
              <a:rPr lang="en-AU" sz="1400" dirty="0" smtClean="0"/>
              <a:t> - leadership roles in their community, their sector, or participating in policy reform</a:t>
            </a:r>
          </a:p>
          <a:p>
            <a:pPr defTabSz="916779">
              <a:defRPr/>
            </a:pPr>
            <a:endParaRPr lang="en-AU" sz="1400" dirty="0" smtClean="0"/>
          </a:p>
          <a:p>
            <a:pPr marL="0" marR="0" indent="0" algn="l" defTabSz="916779" rtl="0" eaLnBrk="1" fontAlgn="auto" latinLnBrk="0" hangingPunct="1">
              <a:lnSpc>
                <a:spcPct val="100000"/>
              </a:lnSpc>
              <a:spcBef>
                <a:spcPts val="0"/>
              </a:spcBef>
              <a:spcAft>
                <a:spcPts val="0"/>
              </a:spcAft>
              <a:buClrTx/>
              <a:buSzTx/>
              <a:buFontTx/>
              <a:buNone/>
              <a:tabLst/>
              <a:defRPr/>
            </a:pPr>
            <a:r>
              <a:rPr lang="en-AU" sz="1400" kern="1200" dirty="0" smtClean="0">
                <a:solidFill>
                  <a:schemeClr val="tx1"/>
                </a:solidFill>
                <a:effectLst/>
              </a:rPr>
              <a:t>The more a peer-led program was able to demonstrate authentic understanding of their community (engagement), and effective use of peer-skill in interpreting research and service data from the sector (alignment), and then package this in a way that is useful to the sector (adaptation), the more confidence the sector would have in the accuracy and usefulness of the advice (influence). </a:t>
            </a:r>
          </a:p>
          <a:p>
            <a:pPr marL="0" marR="0" indent="0" algn="l" defTabSz="916779" rtl="0" eaLnBrk="1" fontAlgn="auto" latinLnBrk="0" hangingPunct="1">
              <a:lnSpc>
                <a:spcPct val="100000"/>
              </a:lnSpc>
              <a:spcBef>
                <a:spcPts val="0"/>
              </a:spcBef>
              <a:spcAft>
                <a:spcPts val="0"/>
              </a:spcAft>
              <a:buClrTx/>
              <a:buSzTx/>
              <a:buFontTx/>
              <a:buNone/>
              <a:tabLst/>
              <a:defRPr/>
            </a:pPr>
            <a:endParaRPr lang="en-AU" sz="1400" kern="1200" dirty="0" smtClean="0">
              <a:solidFill>
                <a:schemeClr val="tx1"/>
              </a:solidFill>
              <a:effectLst/>
            </a:endParaRPr>
          </a:p>
          <a:p>
            <a:pPr marL="0" marR="0" indent="0" algn="l" defTabSz="916779" rtl="0" eaLnBrk="1" fontAlgn="auto" latinLnBrk="0" hangingPunct="1">
              <a:lnSpc>
                <a:spcPct val="100000"/>
              </a:lnSpc>
              <a:spcBef>
                <a:spcPts val="0"/>
              </a:spcBef>
              <a:spcAft>
                <a:spcPts val="0"/>
              </a:spcAft>
              <a:buClrTx/>
              <a:buSzTx/>
              <a:buFontTx/>
              <a:buNone/>
              <a:tabLst/>
              <a:defRPr/>
            </a:pPr>
            <a:r>
              <a:rPr lang="en-AU" sz="1400" kern="1200" dirty="0" smtClean="0">
                <a:solidFill>
                  <a:schemeClr val="tx1"/>
                </a:solidFill>
                <a:effectLst/>
              </a:rPr>
              <a:t>However, if the policy sector was unwilling to value the role and insights from peer leadership, regardless of quality (influence), then this would limit the capacity of the sector, including the peer-led programs, to adapt and respond (alignment). </a:t>
            </a:r>
          </a:p>
          <a:p>
            <a:pPr marL="0" marR="0" indent="0" algn="l" defTabSz="916779" rtl="0" eaLnBrk="1" fontAlgn="auto" latinLnBrk="0" hangingPunct="1">
              <a:lnSpc>
                <a:spcPct val="100000"/>
              </a:lnSpc>
              <a:spcBef>
                <a:spcPts val="0"/>
              </a:spcBef>
              <a:spcAft>
                <a:spcPts val="0"/>
              </a:spcAft>
              <a:buClrTx/>
              <a:buSzTx/>
              <a:buFontTx/>
              <a:buNone/>
              <a:tabLst/>
              <a:defRPr/>
            </a:pPr>
            <a:endParaRPr lang="en-AU" sz="1400" kern="1200" dirty="0" smtClean="0">
              <a:solidFill>
                <a:schemeClr val="tx1"/>
              </a:solidFill>
              <a:effectLst/>
            </a:endParaRPr>
          </a:p>
          <a:p>
            <a:pPr marL="0" marR="0" indent="0" algn="l" defTabSz="916779" rtl="0" eaLnBrk="1" fontAlgn="auto" latinLnBrk="0" hangingPunct="1">
              <a:lnSpc>
                <a:spcPct val="100000"/>
              </a:lnSpc>
              <a:spcBef>
                <a:spcPts val="0"/>
              </a:spcBef>
              <a:spcAft>
                <a:spcPts val="0"/>
              </a:spcAft>
              <a:buClrTx/>
              <a:buSzTx/>
              <a:buFontTx/>
              <a:buNone/>
              <a:tabLst/>
              <a:defRPr/>
            </a:pPr>
            <a:r>
              <a:rPr lang="en-AU" sz="1400" kern="1200" dirty="0" smtClean="0">
                <a:solidFill>
                  <a:schemeClr val="tx1"/>
                </a:solidFill>
                <a:effectLst/>
              </a:rPr>
              <a:t>The less the policy system enabled the peer led program to adapt (alignment) the less influential will be the role of the peer program in their community. </a:t>
            </a:r>
          </a:p>
          <a:p>
            <a:pPr marL="0" marR="0" indent="0" algn="l" defTabSz="916779" rtl="0" eaLnBrk="1" fontAlgn="auto" latinLnBrk="0" hangingPunct="1">
              <a:lnSpc>
                <a:spcPct val="100000"/>
              </a:lnSpc>
              <a:spcBef>
                <a:spcPts val="0"/>
              </a:spcBef>
              <a:spcAft>
                <a:spcPts val="0"/>
              </a:spcAft>
              <a:buClrTx/>
              <a:buSzTx/>
              <a:buFontTx/>
              <a:buNone/>
              <a:tabLst/>
              <a:defRPr/>
            </a:pPr>
            <a:endParaRPr lang="en-AU" sz="1400" kern="1200" dirty="0" smtClean="0">
              <a:solidFill>
                <a:schemeClr val="tx1"/>
              </a:solidFill>
              <a:effectLst/>
            </a:endParaRPr>
          </a:p>
          <a:p>
            <a:pPr marL="0" marR="0" indent="0" algn="l" defTabSz="916779" rtl="0" eaLnBrk="1" fontAlgn="auto" latinLnBrk="0" hangingPunct="1">
              <a:lnSpc>
                <a:spcPct val="100000"/>
              </a:lnSpc>
              <a:spcBef>
                <a:spcPts val="0"/>
              </a:spcBef>
              <a:spcAft>
                <a:spcPts val="0"/>
              </a:spcAft>
              <a:buClrTx/>
              <a:buSzTx/>
              <a:buFontTx/>
              <a:buNone/>
              <a:tabLst/>
              <a:defRPr/>
            </a:pPr>
            <a:r>
              <a:rPr lang="en-AU" sz="1400" kern="1200" dirty="0" smtClean="0">
                <a:solidFill>
                  <a:schemeClr val="tx1"/>
                </a:solidFill>
                <a:effectLst/>
              </a:rPr>
              <a:t>The less influential their role, the less engagement with their community and so the fewer real time insights (such as unexpected adaptations to biomedical prevention or consequences of policy changes) to guide the broader policy sector. </a:t>
            </a:r>
          </a:p>
          <a:p>
            <a:pPr defTabSz="916779">
              <a:defRPr/>
            </a:pPr>
            <a:endParaRPr lang="en-AU" sz="1400" dirty="0" smtClean="0"/>
          </a:p>
          <a:p>
            <a:pPr defTabSz="916779">
              <a:defRPr/>
            </a:pPr>
            <a:r>
              <a:rPr lang="en-AU" sz="1400" dirty="0" smtClean="0"/>
              <a:t>Relates directly to the </a:t>
            </a:r>
            <a:r>
              <a:rPr lang="en-AU" sz="1400" dirty="0" err="1" smtClean="0"/>
              <a:t>Evelyns</a:t>
            </a:r>
            <a:r>
              <a:rPr lang="en-AU" sz="1400" dirty="0" smtClean="0"/>
              <a:t> presentation and the </a:t>
            </a:r>
            <a:r>
              <a:rPr lang="en-AU" sz="1400" dirty="0" err="1" smtClean="0"/>
              <a:t>Howlett</a:t>
            </a:r>
            <a:r>
              <a:rPr lang="en-AU" sz="1400" dirty="0" smtClean="0"/>
              <a:t> (2015) paper</a:t>
            </a:r>
          </a:p>
          <a:p>
            <a:pPr defTabSz="916779">
              <a:defRPr/>
            </a:pPr>
            <a:endParaRPr lang="en-AU" sz="1000" dirty="0" smtClean="0"/>
          </a:p>
          <a:p>
            <a:pPr defTabSz="916779">
              <a:defRPr/>
            </a:pPr>
            <a:r>
              <a:rPr lang="en-AU" sz="1000" dirty="0" smtClean="0"/>
              <a:t>______________________</a:t>
            </a:r>
          </a:p>
          <a:p>
            <a:pPr defTabSz="916779">
              <a:defRPr/>
            </a:pPr>
            <a:endParaRPr lang="en-AU" sz="1000" dirty="0"/>
          </a:p>
          <a:p>
            <a:pPr defTabSz="916779">
              <a:defRPr/>
            </a:pPr>
            <a:r>
              <a:rPr lang="en-AU" sz="1200" b="1" dirty="0"/>
              <a:t>Engagement and Participation - </a:t>
            </a:r>
            <a:r>
              <a:rPr lang="en-AU" sz="1200" b="1" dirty="0" smtClean="0"/>
              <a:t>Example</a:t>
            </a:r>
            <a:r>
              <a:rPr lang="en-AU" sz="1200" dirty="0" smtClean="0"/>
              <a:t> </a:t>
            </a:r>
            <a:r>
              <a:rPr lang="en-AU" sz="1200" dirty="0"/>
              <a:t>–changes in drug use through their services, their outreach and their own </a:t>
            </a:r>
            <a:r>
              <a:rPr lang="en-AU" sz="1200" u="sng" dirty="0"/>
              <a:t>personal</a:t>
            </a:r>
            <a:r>
              <a:rPr lang="en-AU" sz="1200" dirty="0"/>
              <a:t> networks – all three gave a triangulated real time engagement…….Real-time insights are critical to a peer leadership being relevant and persuasive</a:t>
            </a:r>
            <a:r>
              <a:rPr lang="en-AU" sz="1200" dirty="0" smtClean="0"/>
              <a:t>. </a:t>
            </a:r>
          </a:p>
          <a:p>
            <a:endParaRPr lang="en-AU" sz="1200" dirty="0" smtClean="0"/>
          </a:p>
          <a:p>
            <a:r>
              <a:rPr lang="en-AU" sz="1200" b="1" dirty="0" smtClean="0"/>
              <a:t>Learning </a:t>
            </a:r>
            <a:r>
              <a:rPr lang="en-AU" sz="1200" b="1" dirty="0"/>
              <a:t>and Adaptation  </a:t>
            </a:r>
          </a:p>
          <a:p>
            <a:r>
              <a:rPr lang="en-AU" sz="1200" dirty="0"/>
              <a:t>- </a:t>
            </a:r>
            <a:r>
              <a:rPr lang="en-AU" sz="1200" dirty="0" smtClean="0"/>
              <a:t>An </a:t>
            </a:r>
            <a:r>
              <a:rPr lang="en-AU" sz="1200" dirty="0"/>
              <a:t>unchanging program is seen as a red flag</a:t>
            </a:r>
          </a:p>
          <a:p>
            <a:pPr marL="287683" lvl="0" indent="-286493">
              <a:buFontTx/>
              <a:buChar char="-"/>
            </a:pPr>
            <a:r>
              <a:rPr lang="en-AU" sz="1200" dirty="0" smtClean="0"/>
              <a:t>Rapid </a:t>
            </a:r>
            <a:r>
              <a:rPr lang="en-AU" sz="1200" dirty="0"/>
              <a:t>change in drug use environment – </a:t>
            </a:r>
            <a:r>
              <a:rPr lang="en-AU" sz="1200" u="sng" dirty="0"/>
              <a:t>the increase in steroid use in Western Australia </a:t>
            </a:r>
            <a:r>
              <a:rPr lang="en-AU" sz="1200" dirty="0"/>
              <a:t>was related to the resources boom – </a:t>
            </a:r>
          </a:p>
          <a:p>
            <a:pPr marL="744883" lvl="1" indent="-286493">
              <a:buFontTx/>
              <a:buChar char="-"/>
            </a:pPr>
            <a:endParaRPr lang="en-AU" sz="1200" dirty="0"/>
          </a:p>
          <a:p>
            <a:r>
              <a:rPr lang="en-AU" sz="1200" b="1" dirty="0"/>
              <a:t>Influence - community</a:t>
            </a:r>
          </a:p>
          <a:p>
            <a:pPr marL="286493" indent="-286493">
              <a:buFont typeface="Arial" panose="020B0604020202020204" pitchFamily="34" charset="0"/>
              <a:buChar char="•"/>
            </a:pPr>
            <a:r>
              <a:rPr lang="en-AU" sz="1200" dirty="0" smtClean="0"/>
              <a:t>It </a:t>
            </a:r>
            <a:r>
              <a:rPr lang="en-AU" sz="1200" dirty="0"/>
              <a:t>is about what influence a peer based program has by participating </a:t>
            </a:r>
            <a:r>
              <a:rPr lang="en-AU" sz="1200" u="sng" dirty="0"/>
              <a:t>within</a:t>
            </a:r>
            <a:r>
              <a:rPr lang="en-AU" sz="1200" dirty="0"/>
              <a:t> the community, by being an active structural part of that community. </a:t>
            </a:r>
          </a:p>
          <a:p>
            <a:pPr lvl="1"/>
            <a:endParaRPr lang="en-AU" sz="1200" dirty="0"/>
          </a:p>
          <a:p>
            <a:pPr defTabSz="916779">
              <a:defRPr/>
            </a:pPr>
            <a:r>
              <a:rPr lang="en-AU" sz="1200" b="1" dirty="0"/>
              <a:t>Influence – Policy and sector</a:t>
            </a:r>
          </a:p>
          <a:p>
            <a:pPr marL="458389" lvl="1" defTabSz="916779">
              <a:defRPr/>
            </a:pPr>
            <a:r>
              <a:rPr lang="en-AU" sz="1200" b="1" dirty="0" smtClean="0"/>
              <a:t>WASUA </a:t>
            </a:r>
            <a:r>
              <a:rPr lang="en-AU" sz="1200" b="1" dirty="0"/>
              <a:t>Example – </a:t>
            </a:r>
            <a:r>
              <a:rPr lang="en-AU" sz="1200" dirty="0"/>
              <a:t>recognising early the shifts in drug use patterns or how policy barriers may play out differently for this group </a:t>
            </a:r>
          </a:p>
          <a:p>
            <a:pPr marL="744883" lvl="1" indent="-286493">
              <a:buFont typeface="Arial" panose="020B0604020202020204" pitchFamily="34" charset="0"/>
              <a:buChar char="•"/>
              <a:defRPr/>
            </a:pPr>
            <a:r>
              <a:rPr lang="en-AU" sz="1200" dirty="0"/>
              <a:t>WASUA - </a:t>
            </a:r>
            <a:r>
              <a:rPr lang="en-AU" sz="1200" u="sng" dirty="0"/>
              <a:t>rapid consultation through its client base </a:t>
            </a:r>
            <a:r>
              <a:rPr lang="en-AU" sz="1200" dirty="0"/>
              <a:t>and networks and share that effectively with local services and partners. </a:t>
            </a:r>
          </a:p>
          <a:p>
            <a:pPr marL="744883" lvl="1" indent="-286493">
              <a:buFont typeface="Arial" panose="020B0604020202020204" pitchFamily="34" charset="0"/>
              <a:buChar char="•"/>
              <a:defRPr/>
            </a:pPr>
            <a:r>
              <a:rPr lang="en-AU" sz="1200" u="sng" dirty="0"/>
              <a:t>increased their reputation </a:t>
            </a:r>
            <a:r>
              <a:rPr lang="en-AU" sz="1200" dirty="0"/>
              <a:t>in the sector – and so supported faster responses in for future issues (links to Alignment)</a:t>
            </a:r>
          </a:p>
          <a:p>
            <a:pPr defTabSz="916779">
              <a:defRPr/>
            </a:pPr>
            <a:r>
              <a:rPr lang="en-AU" sz="1200" b="1" dirty="0" smtClean="0"/>
              <a:t>Alignment</a:t>
            </a:r>
            <a:endParaRPr lang="en-AU" sz="1200" b="1" dirty="0"/>
          </a:p>
          <a:p>
            <a:pPr marL="458389" lvl="1" defTabSz="916779">
              <a:defRPr/>
            </a:pPr>
            <a:r>
              <a:rPr lang="en-AU" sz="1200" b="1" dirty="0"/>
              <a:t>WASUA example (example of political vulnerability??)</a:t>
            </a:r>
          </a:p>
          <a:p>
            <a:pPr marL="744883" lvl="1" indent="-286493">
              <a:buFont typeface="Arial" panose="020B0604020202020204" pitchFamily="34" charset="0"/>
              <a:buChar char="•"/>
              <a:defRPr/>
            </a:pPr>
            <a:r>
              <a:rPr lang="en-AU" sz="1200" dirty="0"/>
              <a:t>Insights from engagement and peer-skill can also help the peer programs interpret changes in surveillance outcomes and place social research findings in a practical </a:t>
            </a:r>
            <a:r>
              <a:rPr lang="en-AU" sz="1200"/>
              <a:t>context</a:t>
            </a:r>
            <a:r>
              <a:rPr lang="en-AU" sz="1200" smtClean="0"/>
              <a:t>..</a:t>
            </a:r>
            <a:endParaRPr lang="en-AU" dirty="0"/>
          </a:p>
          <a:p>
            <a:pPr marL="458390" lvl="1">
              <a:defRPr/>
            </a:pPr>
            <a:r>
              <a:rPr lang="en-AU" sz="1400" dirty="0" smtClean="0"/>
              <a:t>___________________________________</a:t>
            </a:r>
            <a:endParaRPr lang="en-AU" sz="1400" dirty="0"/>
          </a:p>
          <a:p>
            <a:r>
              <a:rPr lang="en-AU" sz="1400" dirty="0"/>
              <a:t>The focus is on the flows of influence </a:t>
            </a:r>
            <a:r>
              <a:rPr lang="en-AU" sz="1400" u="sng" dirty="0"/>
              <a:t>through</a:t>
            </a:r>
            <a:r>
              <a:rPr lang="en-AU" sz="1400" dirty="0"/>
              <a:t> the functions.    For example-</a:t>
            </a:r>
          </a:p>
          <a:p>
            <a:pPr marL="286493" indent="-286493">
              <a:buFont typeface="Arial" panose="020B0604020202020204" pitchFamily="34" charset="0"/>
              <a:buChar char="•"/>
            </a:pPr>
            <a:r>
              <a:rPr lang="en-AU" sz="1400" dirty="0"/>
              <a:t>Are the programs’ understanding of the community accurate and timely enough to adapt and refine their action? (Engagement-Adaptation - influence)</a:t>
            </a:r>
          </a:p>
          <a:p>
            <a:pPr marL="286493" indent="-286493">
              <a:buFont typeface="Arial" panose="020B0604020202020204" pitchFamily="34" charset="0"/>
              <a:buChar char="•"/>
            </a:pPr>
            <a:r>
              <a:rPr lang="en-AU" sz="1400" dirty="0"/>
              <a:t>Is the program maximising synergies with the broader sector system to enhance their influence in their community? (Influence- Alignment-Influence)</a:t>
            </a:r>
          </a:p>
          <a:p>
            <a:pPr marL="286493" indent="-286493">
              <a:buFont typeface="Arial" panose="020B0604020202020204" pitchFamily="34" charset="0"/>
              <a:buChar char="•"/>
            </a:pPr>
            <a:r>
              <a:rPr lang="en-AU" sz="1400" dirty="0"/>
              <a:t>Is the program maintaining its influence and participation in community to sustain engagement (influence-engagement -adaptation)</a:t>
            </a:r>
          </a:p>
          <a:p>
            <a:pPr defTabSz="916779">
              <a:defRPr/>
            </a:pPr>
            <a:endParaRPr lang="en-AU" sz="1400" dirty="0"/>
          </a:p>
          <a:p>
            <a:endParaRPr lang="en-AU" sz="1400" dirty="0"/>
          </a:p>
        </p:txBody>
      </p:sp>
      <p:sp>
        <p:nvSpPr>
          <p:cNvPr id="4" name="Slide Number Placeholder 3"/>
          <p:cNvSpPr>
            <a:spLocks noGrp="1"/>
          </p:cNvSpPr>
          <p:nvPr>
            <p:ph type="sldNum" sz="quarter" idx="10"/>
          </p:nvPr>
        </p:nvSpPr>
        <p:spPr/>
        <p:txBody>
          <a:bodyPr/>
          <a:lstStyle/>
          <a:p>
            <a:fld id="{A1B63E47-1D1D-4808-9C25-28B323A6DFB0}" type="slidenum">
              <a:rPr lang="en-AU" smtClean="0"/>
              <a:t>5</a:t>
            </a:fld>
            <a:endParaRPr lang="en-AU"/>
          </a:p>
        </p:txBody>
      </p:sp>
    </p:spTree>
    <p:extLst>
      <p:ext uri="{BB962C8B-B14F-4D97-AF65-F5344CB8AC3E}">
        <p14:creationId xmlns:p14="http://schemas.microsoft.com/office/powerpoint/2010/main" val="299002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1913136" cy="1433960"/>
          </a:xfrm>
        </p:spPr>
      </p:sp>
      <p:sp>
        <p:nvSpPr>
          <p:cNvPr id="3" name="Notes Placeholder 2"/>
          <p:cNvSpPr>
            <a:spLocks noGrp="1"/>
          </p:cNvSpPr>
          <p:nvPr>
            <p:ph type="body" idx="1"/>
          </p:nvPr>
        </p:nvSpPr>
        <p:spPr>
          <a:xfrm>
            <a:off x="667296" y="2180559"/>
            <a:ext cx="5446396" cy="6965574"/>
          </a:xfrm>
        </p:spPr>
        <p:txBody>
          <a:bodyPr/>
          <a:lstStyle/>
          <a:p>
            <a:pPr defTabSz="916779">
              <a:defRPr/>
            </a:pPr>
            <a:r>
              <a:rPr lang="en-AU" sz="1400" dirty="0" smtClean="0"/>
              <a:t>The </a:t>
            </a:r>
            <a:r>
              <a:rPr lang="en-AU" sz="1400" dirty="0"/>
              <a:t>functions are like headings for more specific and tailored </a:t>
            </a:r>
            <a:r>
              <a:rPr lang="en-AU" sz="1400" dirty="0" smtClean="0"/>
              <a:t>indicators, and</a:t>
            </a:r>
            <a:r>
              <a:rPr lang="en-AU" sz="1400" baseline="0" dirty="0" smtClean="0"/>
              <a:t> for the last year we have been developing indicators across the functions and relationships</a:t>
            </a:r>
          </a:p>
          <a:p>
            <a:pPr defTabSz="916779">
              <a:defRPr/>
            </a:pPr>
            <a:endParaRPr lang="en-AU" sz="1400" dirty="0" smtClean="0"/>
          </a:p>
          <a:p>
            <a:r>
              <a:rPr lang="en-AU" sz="1400" kern="1200" dirty="0" smtClean="0">
                <a:solidFill>
                  <a:schemeClr val="tx1"/>
                </a:solidFill>
                <a:effectLst/>
              </a:rPr>
              <a:t>The W3 Framework assists peer leaders to understand the relationship between the elements of their system. </a:t>
            </a:r>
          </a:p>
          <a:p>
            <a:endParaRPr lang="en-AU" sz="1400" kern="1200" dirty="0" smtClean="0">
              <a:solidFill>
                <a:schemeClr val="tx1"/>
              </a:solidFill>
              <a:effectLst/>
            </a:endParaRPr>
          </a:p>
          <a:p>
            <a:r>
              <a:rPr lang="en-AU" sz="1400" kern="1200" dirty="0" smtClean="0">
                <a:solidFill>
                  <a:schemeClr val="tx1"/>
                </a:solidFill>
                <a:effectLst/>
              </a:rPr>
              <a:t>From on the ground peer outreach through to broader policy reforms </a:t>
            </a:r>
            <a:r>
              <a:rPr lang="en-AU" sz="1400" u="sng" kern="1200" dirty="0" smtClean="0">
                <a:solidFill>
                  <a:schemeClr val="tx1"/>
                </a:solidFill>
                <a:effectLst/>
              </a:rPr>
              <a:t>and back again</a:t>
            </a:r>
            <a:r>
              <a:rPr lang="en-AU" sz="1400" kern="1200" dirty="0" smtClean="0">
                <a:solidFill>
                  <a:schemeClr val="tx1"/>
                </a:solidFill>
                <a:effectLst/>
              </a:rPr>
              <a:t>. </a:t>
            </a:r>
          </a:p>
          <a:p>
            <a:endParaRPr lang="en-AU" sz="1400" kern="1200" dirty="0" smtClean="0">
              <a:solidFill>
                <a:schemeClr val="tx1"/>
              </a:solidFill>
              <a:effectLst/>
            </a:endParaRPr>
          </a:p>
          <a:p>
            <a:r>
              <a:rPr lang="en-AU" sz="1400" kern="1200" dirty="0" smtClean="0">
                <a:solidFill>
                  <a:schemeClr val="tx1"/>
                </a:solidFill>
                <a:effectLst/>
              </a:rPr>
              <a:t>It provides a framework to draw together the formal and informal evaluation data, programmatic insights, and community anecdotes in a way that can be more meaningful, useful and persuasive ….(we hope). </a:t>
            </a:r>
          </a:p>
          <a:p>
            <a:r>
              <a:rPr lang="en-AU" sz="1400" kern="1200" dirty="0" smtClean="0">
                <a:solidFill>
                  <a:schemeClr val="tx1"/>
                </a:solidFill>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400" kern="1200" dirty="0" smtClean="0">
                <a:solidFill>
                  <a:schemeClr val="tx1"/>
                </a:solidFill>
                <a:effectLst/>
              </a:rPr>
              <a:t>Peer leadership needs to not only demonstrate authenticity to advocate on behalf of their community– but this authenticity needs to be recognised and supported by the sector, and the influence timed to when the opportunity / window emerges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u="sng"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400" u="sng" kern="1200" dirty="0" smtClean="0">
                <a:solidFill>
                  <a:schemeClr val="tx1"/>
                </a:solidFill>
                <a:effectLst/>
              </a:rPr>
              <a:t>- its about the enabling environment being</a:t>
            </a:r>
            <a:r>
              <a:rPr lang="en-AU" sz="1400" u="sng" kern="1200" baseline="0" dirty="0" smtClean="0">
                <a:solidFill>
                  <a:schemeClr val="tx1"/>
                </a:solidFill>
                <a:effectLst/>
              </a:rPr>
              <a:t> called to account</a:t>
            </a:r>
            <a:endParaRPr lang="en-AU" sz="14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Relates directly to the </a:t>
            </a:r>
            <a:r>
              <a:rPr lang="en-AU" sz="1400" dirty="0" err="1" smtClean="0"/>
              <a:t>Evelyns</a:t>
            </a:r>
            <a:r>
              <a:rPr lang="en-AU" sz="1400" dirty="0" smtClean="0"/>
              <a:t> presentation and the </a:t>
            </a:r>
            <a:r>
              <a:rPr lang="en-AU" sz="1400" dirty="0" err="1" smtClean="0"/>
              <a:t>Howlett</a:t>
            </a:r>
            <a:r>
              <a:rPr lang="en-AU" sz="1400" dirty="0" smtClean="0"/>
              <a:t> (2015) paper</a:t>
            </a:r>
          </a:p>
          <a:p>
            <a:endParaRPr lang="en-AU" dirty="0"/>
          </a:p>
        </p:txBody>
      </p:sp>
      <p:sp>
        <p:nvSpPr>
          <p:cNvPr id="4" name="Slide Number Placeholder 3"/>
          <p:cNvSpPr>
            <a:spLocks noGrp="1"/>
          </p:cNvSpPr>
          <p:nvPr>
            <p:ph type="sldNum" sz="quarter" idx="10"/>
          </p:nvPr>
        </p:nvSpPr>
        <p:spPr/>
        <p:txBody>
          <a:bodyPr/>
          <a:lstStyle/>
          <a:p>
            <a:fld id="{91170056-77C8-4A32-9FF0-35E39DF9B9B2}" type="slidenum">
              <a:rPr lang="en-AU" smtClean="0"/>
              <a:pPr/>
              <a:t>6</a:t>
            </a:fld>
            <a:endParaRPr lang="en-AU"/>
          </a:p>
        </p:txBody>
      </p:sp>
    </p:spTree>
    <p:extLst>
      <p:ext uri="{BB962C8B-B14F-4D97-AF65-F5344CB8AC3E}">
        <p14:creationId xmlns:p14="http://schemas.microsoft.com/office/powerpoint/2010/main" val="197308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57225"/>
            <a:ext cx="4787900" cy="3590925"/>
          </a:xfrm>
        </p:spPr>
      </p:sp>
      <p:sp>
        <p:nvSpPr>
          <p:cNvPr id="3" name="Notes Placeholder 2"/>
          <p:cNvSpPr>
            <a:spLocks noGrp="1"/>
          </p:cNvSpPr>
          <p:nvPr>
            <p:ph type="body" idx="1"/>
          </p:nvPr>
        </p:nvSpPr>
        <p:spPr>
          <a:xfrm>
            <a:off x="680411" y="5185969"/>
            <a:ext cx="5446396" cy="4007885"/>
          </a:xfrm>
        </p:spPr>
        <p:txBody>
          <a:bodyPr/>
          <a:lstStyle/>
          <a:p>
            <a:r>
              <a:rPr lang="en-AU" sz="1400" dirty="0" smtClean="0">
                <a:latin typeface="Calibri" panose="020F0502020204030204" pitchFamily="34" charset="0"/>
                <a:ea typeface="Calibri" panose="020F0502020204030204" pitchFamily="34" charset="0"/>
                <a:cs typeface="Times New Roman" panose="02020603050405020304" pitchFamily="18" charset="0"/>
              </a:rPr>
              <a:t>Focus on the four key system level functions that are required for peer-led programs to: </a:t>
            </a:r>
          </a:p>
          <a:p>
            <a:pPr lvl="1"/>
            <a:r>
              <a:rPr lang="en-AU" sz="1400" dirty="0" smtClean="0">
                <a:latin typeface="Calibri" panose="020F0502020204030204" pitchFamily="34" charset="0"/>
                <a:ea typeface="Calibri" panose="020F0502020204030204" pitchFamily="34" charset="0"/>
                <a:cs typeface="Times New Roman" panose="02020603050405020304" pitchFamily="18" charset="0"/>
              </a:rPr>
              <a:t>demonstrate the authenticity and timeliness of their peer and community insights; </a:t>
            </a:r>
          </a:p>
          <a:p>
            <a:pPr lvl="1"/>
            <a:r>
              <a:rPr lang="en-AU" sz="1400" dirty="0" smtClean="0">
                <a:latin typeface="Calibri" panose="020F0502020204030204" pitchFamily="34" charset="0"/>
                <a:ea typeface="Calibri" panose="020F0502020204030204" pitchFamily="34" charset="0"/>
                <a:cs typeface="Times New Roman" panose="02020603050405020304" pitchFamily="18" charset="0"/>
              </a:rPr>
              <a:t>adapt to changing contexts and policy priorities in tandem with their communities. </a:t>
            </a:r>
          </a:p>
          <a:p>
            <a:pPr lvl="1"/>
            <a:r>
              <a:rPr lang="en-AU" sz="1400" dirty="0" smtClean="0">
                <a:latin typeface="Calibri" panose="020F0502020204030204" pitchFamily="34" charset="0"/>
                <a:ea typeface="Calibri" panose="020F0502020204030204" pitchFamily="34" charset="0"/>
                <a:cs typeface="Times New Roman" panose="02020603050405020304" pitchFamily="18" charset="0"/>
              </a:rPr>
              <a:t>Persuade, influence and add value to community and sector/policy systems to improve health; </a:t>
            </a:r>
          </a:p>
          <a:p>
            <a:endParaRPr lang="en-AU" sz="1400" dirty="0" smtClean="0"/>
          </a:p>
          <a:p>
            <a:r>
              <a:rPr lang="en-AU" sz="1400" dirty="0" smtClean="0"/>
              <a:t>If funders, policy-makers and researchers are not building the strength of, and gaining strategic benefit from, peer-leadership, then the HIV response may be undermining rather than maximising our capacity to reach the HIV targets with our communities. </a:t>
            </a:r>
          </a:p>
          <a:p>
            <a:pPr defTabSz="916779">
              <a:defRPr/>
            </a:pPr>
            <a:endParaRPr lang="en-AU" dirty="0" smtClean="0"/>
          </a:p>
        </p:txBody>
      </p:sp>
      <p:sp>
        <p:nvSpPr>
          <p:cNvPr id="4" name="Slide Number Placeholder 3"/>
          <p:cNvSpPr>
            <a:spLocks noGrp="1"/>
          </p:cNvSpPr>
          <p:nvPr>
            <p:ph type="sldNum" sz="quarter" idx="10"/>
          </p:nvPr>
        </p:nvSpPr>
        <p:spPr/>
        <p:txBody>
          <a:bodyPr/>
          <a:lstStyle/>
          <a:p>
            <a:fld id="{91170056-77C8-4A32-9FF0-35E39DF9B9B2}" type="slidenum">
              <a:rPr lang="en-AU" smtClean="0"/>
              <a:pPr/>
              <a:t>7</a:t>
            </a:fld>
            <a:endParaRPr lang="en-AU"/>
          </a:p>
        </p:txBody>
      </p:sp>
    </p:spTree>
    <p:extLst>
      <p:ext uri="{BB962C8B-B14F-4D97-AF65-F5344CB8AC3E}">
        <p14:creationId xmlns:p14="http://schemas.microsoft.com/office/powerpoint/2010/main" val="59918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1170056-77C8-4A32-9FF0-35E39DF9B9B2}" type="slidenum">
              <a:rPr lang="en-AU" smtClean="0"/>
              <a:pPr/>
              <a:t>8</a:t>
            </a:fld>
            <a:endParaRPr lang="en-AU"/>
          </a:p>
        </p:txBody>
      </p:sp>
    </p:spTree>
    <p:extLst>
      <p:ext uri="{BB962C8B-B14F-4D97-AF65-F5344CB8AC3E}">
        <p14:creationId xmlns:p14="http://schemas.microsoft.com/office/powerpoint/2010/main" val="165327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1170056-77C8-4A32-9FF0-35E39DF9B9B2}" type="slidenum">
              <a:rPr lang="en-AU" smtClean="0"/>
              <a:pPr/>
              <a:t>9</a:t>
            </a:fld>
            <a:endParaRPr lang="en-AU"/>
          </a:p>
        </p:txBody>
      </p:sp>
    </p:spTree>
    <p:extLst>
      <p:ext uri="{BB962C8B-B14F-4D97-AF65-F5344CB8AC3E}">
        <p14:creationId xmlns:p14="http://schemas.microsoft.com/office/powerpoint/2010/main" val="183202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EDDC5AA-C4B0-43D0-808D-D37E4C00AE62}" type="datetimeFigureOut">
              <a:rPr lang="en-AU" smtClean="0"/>
              <a:pPr/>
              <a:t>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2494275670"/>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DDC5AA-C4B0-43D0-808D-D37E4C00AE62}" type="datetimeFigureOut">
              <a:rPr lang="en-AU" smtClean="0"/>
              <a:pPr/>
              <a:t>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948407455"/>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DDC5AA-C4B0-43D0-808D-D37E4C00AE62}" type="datetimeFigureOut">
              <a:rPr lang="en-AU" smtClean="0"/>
              <a:pPr/>
              <a:t>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3243086882"/>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5">
                    <a:lumMod val="50000"/>
                  </a:schemeClr>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DDC5AA-C4B0-43D0-808D-D37E4C00AE62}" type="datetimeFigureOut">
              <a:rPr lang="en-AU" smtClean="0"/>
              <a:pPr/>
              <a:t>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3064205682"/>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DC5AA-C4B0-43D0-808D-D37E4C00AE62}" type="datetimeFigureOut">
              <a:rPr lang="en-AU" smtClean="0"/>
              <a:pPr/>
              <a:t>5/08/2016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2300490911"/>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EDDC5AA-C4B0-43D0-808D-D37E4C00AE62}" type="datetimeFigureOut">
              <a:rPr lang="en-AU" smtClean="0"/>
              <a:pPr/>
              <a:t>5/08/2016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1812682124"/>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EDDC5AA-C4B0-43D0-808D-D37E4C00AE62}" type="datetimeFigureOut">
              <a:rPr lang="en-AU" smtClean="0"/>
              <a:pPr/>
              <a:t>5/08/2016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447058711"/>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EDDC5AA-C4B0-43D0-808D-D37E4C00AE62}" type="datetimeFigureOut">
              <a:rPr lang="en-AU" smtClean="0"/>
              <a:pPr/>
              <a:t>5/08/2016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968070327"/>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C5AA-C4B0-43D0-808D-D37E4C00AE62}" type="datetimeFigureOut">
              <a:rPr lang="en-AU" smtClean="0"/>
              <a:pPr/>
              <a:t>5/08/2016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668693268"/>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DC5AA-C4B0-43D0-808D-D37E4C00AE62}" type="datetimeFigureOut">
              <a:rPr lang="en-AU" smtClean="0"/>
              <a:pPr/>
              <a:t>5/08/2016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765668687"/>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DC5AA-C4B0-43D0-808D-D37E4C00AE62}" type="datetimeFigureOut">
              <a:rPr lang="en-AU" smtClean="0"/>
              <a:pPr/>
              <a:t>5/08/2016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9FF7E81-FC75-41AC-A363-F644485D0319}" type="slidenum">
              <a:rPr lang="en-AU" smtClean="0"/>
              <a:pPr/>
              <a:t>‹#›</a:t>
            </a:fld>
            <a:endParaRPr lang="en-AU"/>
          </a:p>
        </p:txBody>
      </p:sp>
    </p:spTree>
    <p:extLst>
      <p:ext uri="{BB962C8B-B14F-4D97-AF65-F5344CB8AC3E}">
        <p14:creationId xmlns:p14="http://schemas.microsoft.com/office/powerpoint/2010/main" val="1497932829"/>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521" t="16468" r="21809" b="20555"/>
          <a:stretch/>
        </p:blipFill>
        <p:spPr bwMode="auto">
          <a:xfrm>
            <a:off x="0" y="0"/>
            <a:ext cx="9144000" cy="148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DC5AA-C4B0-43D0-808D-D37E4C00AE62}" type="datetimeFigureOut">
              <a:rPr lang="en-AU" smtClean="0"/>
              <a:pPr/>
              <a:t>5/08/2016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F7E81-FC75-41AC-A363-F644485D0319}" type="slidenum">
              <a:rPr lang="en-AU" smtClean="0"/>
              <a:pPr/>
              <a:t>‹#›</a:t>
            </a:fld>
            <a:endParaRPr lang="en-AU"/>
          </a:p>
        </p:txBody>
      </p:sp>
      <p:pic>
        <p:nvPicPr>
          <p:cNvPr id="7" name="Picture 6" descr="logo til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44408" y="548680"/>
            <a:ext cx="606552" cy="640080"/>
          </a:xfrm>
          <a:prstGeom prst="rect">
            <a:avLst/>
          </a:prstGeom>
        </p:spPr>
      </p:pic>
    </p:spTree>
    <p:extLst>
      <p:ext uri="{BB962C8B-B14F-4D97-AF65-F5344CB8AC3E}">
        <p14:creationId xmlns:p14="http://schemas.microsoft.com/office/powerpoint/2010/main" val="80806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23850" y="1309133"/>
            <a:ext cx="8609729" cy="468052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453" y="1720647"/>
            <a:ext cx="6780227" cy="4795880"/>
          </a:xfrm>
          <a:prstGeom prst="rect">
            <a:avLst/>
          </a:prstGeom>
        </p:spPr>
      </p:pic>
      <p:sp>
        <p:nvSpPr>
          <p:cNvPr id="2" name="Title 1"/>
          <p:cNvSpPr>
            <a:spLocks noGrp="1"/>
          </p:cNvSpPr>
          <p:nvPr>
            <p:ph type="ctrTitle"/>
          </p:nvPr>
        </p:nvSpPr>
        <p:spPr>
          <a:xfrm>
            <a:off x="194940" y="270574"/>
            <a:ext cx="8496622" cy="1038559"/>
          </a:xfrm>
        </p:spPr>
        <p:txBody>
          <a:bodyPr>
            <a:normAutofit/>
          </a:bodyPr>
          <a:lstStyle/>
          <a:p>
            <a:r>
              <a:rPr lang="en-US" sz="4900" b="1" dirty="0" smtClean="0"/>
              <a:t>W3 Project</a:t>
            </a:r>
            <a:endParaRPr lang="en-AU" sz="4000" dirty="0"/>
          </a:p>
        </p:txBody>
      </p:sp>
      <p:sp>
        <p:nvSpPr>
          <p:cNvPr id="3" name="Subtitle 2"/>
          <p:cNvSpPr>
            <a:spLocks noGrp="1"/>
          </p:cNvSpPr>
          <p:nvPr>
            <p:ph type="subTitle" idx="1"/>
          </p:nvPr>
        </p:nvSpPr>
        <p:spPr>
          <a:xfrm>
            <a:off x="344275" y="3350195"/>
            <a:ext cx="3511171" cy="726923"/>
          </a:xfrm>
        </p:spPr>
        <p:txBody>
          <a:bodyPr>
            <a:normAutofit fontScale="92500" lnSpcReduction="10000"/>
          </a:bodyPr>
          <a:lstStyle/>
          <a:p>
            <a:pPr algn="l"/>
            <a:r>
              <a:rPr lang="en-AU" sz="2000" dirty="0" smtClean="0">
                <a:solidFill>
                  <a:schemeClr val="bg1"/>
                </a:solidFill>
              </a:rPr>
              <a:t>Graham Brown</a:t>
            </a:r>
            <a:endParaRPr lang="en-AU" sz="2000" dirty="0">
              <a:solidFill>
                <a:schemeClr val="bg1"/>
              </a:solidFill>
            </a:endParaRPr>
          </a:p>
          <a:p>
            <a:pPr algn="l"/>
            <a:r>
              <a:rPr lang="en-AU" sz="1200" dirty="0">
                <a:solidFill>
                  <a:schemeClr val="bg1"/>
                </a:solidFill>
              </a:rPr>
              <a:t>Australian Research Centre in Sex, Health and Society, </a:t>
            </a:r>
            <a:endParaRPr lang="en-AU" sz="1200" dirty="0" smtClean="0">
              <a:solidFill>
                <a:schemeClr val="bg1"/>
              </a:solidFill>
            </a:endParaRPr>
          </a:p>
          <a:p>
            <a:pPr algn="l"/>
            <a:r>
              <a:rPr lang="en-AU" sz="1200" dirty="0" smtClean="0">
                <a:solidFill>
                  <a:schemeClr val="bg1"/>
                </a:solidFill>
              </a:rPr>
              <a:t>La </a:t>
            </a:r>
            <a:r>
              <a:rPr lang="en-AU" sz="1200" dirty="0">
                <a:solidFill>
                  <a:schemeClr val="bg1"/>
                </a:solidFill>
              </a:rPr>
              <a:t>Trobe University</a:t>
            </a:r>
          </a:p>
          <a:p>
            <a:pPr algn="l"/>
            <a:endParaRPr lang="en-AU" sz="2400" dirty="0">
              <a:solidFill>
                <a:schemeClr val="bg1"/>
              </a:solidFill>
            </a:endParaRPr>
          </a:p>
        </p:txBody>
      </p:sp>
      <p:sp>
        <p:nvSpPr>
          <p:cNvPr id="5" name="Rectangle 7"/>
          <p:cNvSpPr>
            <a:spLocks noChangeArrowheads="1"/>
          </p:cNvSpPr>
          <p:nvPr/>
        </p:nvSpPr>
        <p:spPr bwMode="auto">
          <a:xfrm>
            <a:off x="0" y="6165850"/>
            <a:ext cx="9144000" cy="692150"/>
          </a:xfrm>
          <a:prstGeom prst="rect">
            <a:avLst/>
          </a:prstGeom>
          <a:solidFill>
            <a:srgbClr val="99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solidFill>
                <a:srgbClr val="C00000"/>
              </a:solidFill>
            </a:endParaRPr>
          </a:p>
        </p:txBody>
      </p:sp>
      <p:pic>
        <p:nvPicPr>
          <p:cNvPr id="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765" y="5450984"/>
            <a:ext cx="1129454" cy="32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9" descr="ARCSHS Logo 485.jpg"/>
          <p:cNvPicPr>
            <a:picLocks noChangeAspect="1"/>
          </p:cNvPicPr>
          <p:nvPr/>
        </p:nvPicPr>
        <p:blipFill>
          <a:blip r:embed="rId5" cstate="print"/>
          <a:srcRect l="-2000" t="-15242" r="50990" b="-10503"/>
          <a:stretch>
            <a:fillRect/>
          </a:stretch>
        </p:blipFill>
        <p:spPr bwMode="auto">
          <a:xfrm>
            <a:off x="424501" y="4724086"/>
            <a:ext cx="1189718" cy="705822"/>
          </a:xfrm>
          <a:prstGeom prst="rect">
            <a:avLst/>
          </a:prstGeom>
          <a:noFill/>
          <a:ln w="9525">
            <a:noFill/>
            <a:miter lim="800000"/>
            <a:headEnd/>
            <a:tailEnd/>
          </a:ln>
        </p:spPr>
      </p:pic>
      <p:sp>
        <p:nvSpPr>
          <p:cNvPr id="8" name="Text Box 9"/>
          <p:cNvSpPr txBox="1">
            <a:spLocks noChangeArrowheads="1"/>
          </p:cNvSpPr>
          <p:nvPr/>
        </p:nvSpPr>
        <p:spPr bwMode="auto">
          <a:xfrm>
            <a:off x="6292850" y="630872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dirty="0">
                <a:solidFill>
                  <a:schemeClr val="accent6">
                    <a:lumMod val="20000"/>
                    <a:lumOff val="80000"/>
                  </a:schemeClr>
                </a:solidFill>
              </a:rPr>
              <a:t>latrobe.edu.au/</a:t>
            </a:r>
            <a:r>
              <a:rPr lang="en-AU" altLang="en-US" dirty="0" err="1">
                <a:solidFill>
                  <a:schemeClr val="accent6">
                    <a:lumMod val="20000"/>
                    <a:lumOff val="80000"/>
                  </a:schemeClr>
                </a:solidFill>
              </a:rPr>
              <a:t>arcshs</a:t>
            </a:r>
            <a:endParaRPr lang="en-AU" altLang="en-US" dirty="0">
              <a:solidFill>
                <a:schemeClr val="accent6">
                  <a:lumMod val="20000"/>
                  <a:lumOff val="80000"/>
                </a:schemeClr>
              </a:solidFill>
            </a:endParaRPr>
          </a:p>
        </p:txBody>
      </p:sp>
      <p:sp>
        <p:nvSpPr>
          <p:cNvPr id="9" name="Text Box 11"/>
          <p:cNvSpPr txBox="1">
            <a:spLocks noChangeArrowheads="1"/>
          </p:cNvSpPr>
          <p:nvPr/>
        </p:nvSpPr>
        <p:spPr bwMode="auto">
          <a:xfrm>
            <a:off x="323850" y="6308725"/>
            <a:ext cx="227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dirty="0">
                <a:solidFill>
                  <a:schemeClr val="accent6">
                    <a:lumMod val="20000"/>
                    <a:lumOff val="80000"/>
                  </a:schemeClr>
                </a:solidFill>
              </a:rPr>
              <a:t>Melbourne, Australia</a:t>
            </a:r>
          </a:p>
        </p:txBody>
      </p:sp>
      <p:sp>
        <p:nvSpPr>
          <p:cNvPr id="14" name="TextBox 13"/>
          <p:cNvSpPr txBox="1"/>
          <p:nvPr/>
        </p:nvSpPr>
        <p:spPr>
          <a:xfrm>
            <a:off x="509525" y="1517697"/>
            <a:ext cx="8300184" cy="1569660"/>
          </a:xfrm>
          <a:prstGeom prst="rect">
            <a:avLst/>
          </a:prstGeom>
          <a:noFill/>
        </p:spPr>
        <p:txBody>
          <a:bodyPr wrap="square" rtlCol="0">
            <a:spAutoFit/>
          </a:bodyPr>
          <a:lstStyle/>
          <a:p>
            <a:r>
              <a:rPr lang="en-AU" sz="4000" dirty="0" smtClean="0">
                <a:solidFill>
                  <a:schemeClr val="bg1"/>
                </a:solidFill>
              </a:rPr>
              <a:t>Sex, Drugs and Politics</a:t>
            </a:r>
          </a:p>
          <a:p>
            <a:r>
              <a:rPr lang="en-AU" sz="2800" dirty="0" smtClean="0">
                <a:solidFill>
                  <a:schemeClr val="bg1"/>
                </a:solidFill>
              </a:rPr>
              <a:t>Enhancing the influence of peer-led health promotion in community and policy systems</a:t>
            </a:r>
            <a:endParaRPr lang="en-AU" sz="2800" dirty="0">
              <a:solidFill>
                <a:schemeClr val="bg1"/>
              </a:solidFill>
            </a:endParaRPr>
          </a:p>
        </p:txBody>
      </p:sp>
      <p:sp>
        <p:nvSpPr>
          <p:cNvPr id="4" name="TextBox 3"/>
          <p:cNvSpPr txBox="1"/>
          <p:nvPr/>
        </p:nvSpPr>
        <p:spPr>
          <a:xfrm>
            <a:off x="6179464" y="5450984"/>
            <a:ext cx="2630245" cy="369332"/>
          </a:xfrm>
          <a:prstGeom prst="rect">
            <a:avLst/>
          </a:prstGeom>
          <a:noFill/>
        </p:spPr>
        <p:txBody>
          <a:bodyPr wrap="square" rtlCol="0">
            <a:spAutoFit/>
          </a:bodyPr>
          <a:lstStyle/>
          <a:p>
            <a:r>
              <a:rPr lang="en-AU" dirty="0" smtClean="0">
                <a:solidFill>
                  <a:schemeClr val="bg1"/>
                </a:solidFill>
              </a:rPr>
              <a:t>www.w3project.org.au</a:t>
            </a:r>
            <a:endParaRPr lang="en-AU" dirty="0">
              <a:solidFill>
                <a:schemeClr val="bg1"/>
              </a:solidFill>
            </a:endParaRPr>
          </a:p>
        </p:txBody>
      </p:sp>
    </p:spTree>
    <p:extLst>
      <p:ext uri="{BB962C8B-B14F-4D97-AF65-F5344CB8AC3E}">
        <p14:creationId xmlns:p14="http://schemas.microsoft.com/office/powerpoint/2010/main" val="3616071884"/>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621625" y="869839"/>
            <a:ext cx="6382386" cy="2675747"/>
          </a:xfrm>
          <a:custGeom>
            <a:avLst/>
            <a:gdLst>
              <a:gd name="connsiteX0" fmla="*/ 953735 w 8323107"/>
              <a:gd name="connsiteY0" fmla="*/ 2177601 h 3604148"/>
              <a:gd name="connsiteX1" fmla="*/ 2759 w 8323107"/>
              <a:gd name="connsiteY1" fmla="*/ 1656393 h 3604148"/>
              <a:gd name="connsiteX2" fmla="*/ 743423 w 8323107"/>
              <a:gd name="connsiteY2" fmla="*/ 906585 h 3604148"/>
              <a:gd name="connsiteX3" fmla="*/ 2846543 w 8323107"/>
              <a:gd name="connsiteY3" fmla="*/ 165921 h 3604148"/>
              <a:gd name="connsiteX4" fmla="*/ 4291295 w 8323107"/>
              <a:gd name="connsiteY4" fmla="*/ 1329 h 3604148"/>
              <a:gd name="connsiteX5" fmla="*/ 6952199 w 8323107"/>
              <a:gd name="connsiteY5" fmla="*/ 211641 h 3604148"/>
              <a:gd name="connsiteX6" fmla="*/ 8314655 w 8323107"/>
              <a:gd name="connsiteY6" fmla="*/ 1098609 h 3604148"/>
              <a:gd name="connsiteX7" fmla="*/ 6357839 w 8323107"/>
              <a:gd name="connsiteY7" fmla="*/ 1939857 h 3604148"/>
              <a:gd name="connsiteX8" fmla="*/ 4702775 w 8323107"/>
              <a:gd name="connsiteY8" fmla="*/ 2013009 h 3604148"/>
              <a:gd name="connsiteX9" fmla="*/ 4090127 w 8323107"/>
              <a:gd name="connsiteY9" fmla="*/ 2232465 h 3604148"/>
              <a:gd name="connsiteX10" fmla="*/ 3998687 w 8323107"/>
              <a:gd name="connsiteY10" fmla="*/ 2662233 h 3604148"/>
              <a:gd name="connsiteX11" fmla="*/ 4391879 w 8323107"/>
              <a:gd name="connsiteY11" fmla="*/ 3256593 h 3604148"/>
              <a:gd name="connsiteX12" fmla="*/ 3998687 w 8323107"/>
              <a:gd name="connsiteY12" fmla="*/ 3604065 h 3604148"/>
              <a:gd name="connsiteX13" fmla="*/ 2983703 w 8323107"/>
              <a:gd name="connsiteY13" fmla="*/ 3284025 h 3604148"/>
              <a:gd name="connsiteX14" fmla="*/ 3029423 w 8323107"/>
              <a:gd name="connsiteY14" fmla="*/ 2762817 h 3604148"/>
              <a:gd name="connsiteX15" fmla="*/ 2617943 w 8323107"/>
              <a:gd name="connsiteY15" fmla="*/ 2415345 h 3604148"/>
              <a:gd name="connsiteX16" fmla="*/ 953735 w 8323107"/>
              <a:gd name="connsiteY16" fmla="*/ 2177601 h 3604148"/>
              <a:gd name="connsiteX0" fmla="*/ 1208482 w 8330966"/>
              <a:gd name="connsiteY0" fmla="*/ 1446081 h 3604148"/>
              <a:gd name="connsiteX1" fmla="*/ 10618 w 8330966"/>
              <a:gd name="connsiteY1" fmla="*/ 1656393 h 3604148"/>
              <a:gd name="connsiteX2" fmla="*/ 751282 w 8330966"/>
              <a:gd name="connsiteY2" fmla="*/ 906585 h 3604148"/>
              <a:gd name="connsiteX3" fmla="*/ 2854402 w 8330966"/>
              <a:gd name="connsiteY3" fmla="*/ 165921 h 3604148"/>
              <a:gd name="connsiteX4" fmla="*/ 4299154 w 8330966"/>
              <a:gd name="connsiteY4" fmla="*/ 1329 h 3604148"/>
              <a:gd name="connsiteX5" fmla="*/ 6960058 w 8330966"/>
              <a:gd name="connsiteY5" fmla="*/ 211641 h 3604148"/>
              <a:gd name="connsiteX6" fmla="*/ 8322514 w 8330966"/>
              <a:gd name="connsiteY6" fmla="*/ 1098609 h 3604148"/>
              <a:gd name="connsiteX7" fmla="*/ 6365698 w 8330966"/>
              <a:gd name="connsiteY7" fmla="*/ 1939857 h 3604148"/>
              <a:gd name="connsiteX8" fmla="*/ 4710634 w 8330966"/>
              <a:gd name="connsiteY8" fmla="*/ 2013009 h 3604148"/>
              <a:gd name="connsiteX9" fmla="*/ 4097986 w 8330966"/>
              <a:gd name="connsiteY9" fmla="*/ 2232465 h 3604148"/>
              <a:gd name="connsiteX10" fmla="*/ 4006546 w 8330966"/>
              <a:gd name="connsiteY10" fmla="*/ 2662233 h 3604148"/>
              <a:gd name="connsiteX11" fmla="*/ 4399738 w 8330966"/>
              <a:gd name="connsiteY11" fmla="*/ 3256593 h 3604148"/>
              <a:gd name="connsiteX12" fmla="*/ 4006546 w 8330966"/>
              <a:gd name="connsiteY12" fmla="*/ 3604065 h 3604148"/>
              <a:gd name="connsiteX13" fmla="*/ 2991562 w 8330966"/>
              <a:gd name="connsiteY13" fmla="*/ 3284025 h 3604148"/>
              <a:gd name="connsiteX14" fmla="*/ 3037282 w 8330966"/>
              <a:gd name="connsiteY14" fmla="*/ 2762817 h 3604148"/>
              <a:gd name="connsiteX15" fmla="*/ 2625802 w 8330966"/>
              <a:gd name="connsiteY15" fmla="*/ 2415345 h 3604148"/>
              <a:gd name="connsiteX16" fmla="*/ 1208482 w 8330966"/>
              <a:gd name="connsiteY16" fmla="*/ 1446081 h 3604148"/>
              <a:gd name="connsiteX0" fmla="*/ 1208482 w 8330966"/>
              <a:gd name="connsiteY0" fmla="*/ 1446081 h 3604148"/>
              <a:gd name="connsiteX1" fmla="*/ 10618 w 8330966"/>
              <a:gd name="connsiteY1" fmla="*/ 1656393 h 3604148"/>
              <a:gd name="connsiteX2" fmla="*/ 751282 w 8330966"/>
              <a:gd name="connsiteY2" fmla="*/ 906585 h 3604148"/>
              <a:gd name="connsiteX3" fmla="*/ 2854402 w 8330966"/>
              <a:gd name="connsiteY3" fmla="*/ 165921 h 3604148"/>
              <a:gd name="connsiteX4" fmla="*/ 4299154 w 8330966"/>
              <a:gd name="connsiteY4" fmla="*/ 1329 h 3604148"/>
              <a:gd name="connsiteX5" fmla="*/ 6960058 w 8330966"/>
              <a:gd name="connsiteY5" fmla="*/ 211641 h 3604148"/>
              <a:gd name="connsiteX6" fmla="*/ 8322514 w 8330966"/>
              <a:gd name="connsiteY6" fmla="*/ 1098609 h 3604148"/>
              <a:gd name="connsiteX7" fmla="*/ 6365698 w 8330966"/>
              <a:gd name="connsiteY7" fmla="*/ 1939857 h 3604148"/>
              <a:gd name="connsiteX8" fmla="*/ 4710634 w 8330966"/>
              <a:gd name="connsiteY8" fmla="*/ 2013009 h 3604148"/>
              <a:gd name="connsiteX9" fmla="*/ 4097986 w 8330966"/>
              <a:gd name="connsiteY9" fmla="*/ 2232465 h 3604148"/>
              <a:gd name="connsiteX10" fmla="*/ 4006546 w 8330966"/>
              <a:gd name="connsiteY10" fmla="*/ 2662233 h 3604148"/>
              <a:gd name="connsiteX11" fmla="*/ 4399738 w 8330966"/>
              <a:gd name="connsiteY11" fmla="*/ 3256593 h 3604148"/>
              <a:gd name="connsiteX12" fmla="*/ 4006546 w 8330966"/>
              <a:gd name="connsiteY12" fmla="*/ 3604065 h 3604148"/>
              <a:gd name="connsiteX13" fmla="*/ 2991562 w 8330966"/>
              <a:gd name="connsiteY13" fmla="*/ 3284025 h 3604148"/>
              <a:gd name="connsiteX14" fmla="*/ 3037282 w 8330966"/>
              <a:gd name="connsiteY14" fmla="*/ 2762817 h 3604148"/>
              <a:gd name="connsiteX15" fmla="*/ 2625802 w 8330966"/>
              <a:gd name="connsiteY15" fmla="*/ 2415345 h 3604148"/>
              <a:gd name="connsiteX16" fmla="*/ 2058874 w 8330966"/>
              <a:gd name="connsiteY16" fmla="*/ 1519233 h 3604148"/>
              <a:gd name="connsiteX17" fmla="*/ 1208482 w 8330966"/>
              <a:gd name="connsiteY17" fmla="*/ 1446081 h 3604148"/>
              <a:gd name="connsiteX0" fmla="*/ 1208482 w 8330966"/>
              <a:gd name="connsiteY0" fmla="*/ 1446081 h 3604148"/>
              <a:gd name="connsiteX1" fmla="*/ 10618 w 8330966"/>
              <a:gd name="connsiteY1" fmla="*/ 1656393 h 3604148"/>
              <a:gd name="connsiteX2" fmla="*/ 751282 w 8330966"/>
              <a:gd name="connsiteY2" fmla="*/ 906585 h 3604148"/>
              <a:gd name="connsiteX3" fmla="*/ 2854402 w 8330966"/>
              <a:gd name="connsiteY3" fmla="*/ 165921 h 3604148"/>
              <a:gd name="connsiteX4" fmla="*/ 4299154 w 8330966"/>
              <a:gd name="connsiteY4" fmla="*/ 1329 h 3604148"/>
              <a:gd name="connsiteX5" fmla="*/ 6960058 w 8330966"/>
              <a:gd name="connsiteY5" fmla="*/ 211641 h 3604148"/>
              <a:gd name="connsiteX6" fmla="*/ 8322514 w 8330966"/>
              <a:gd name="connsiteY6" fmla="*/ 1098609 h 3604148"/>
              <a:gd name="connsiteX7" fmla="*/ 6365698 w 8330966"/>
              <a:gd name="connsiteY7" fmla="*/ 1939857 h 3604148"/>
              <a:gd name="connsiteX8" fmla="*/ 4710634 w 8330966"/>
              <a:gd name="connsiteY8" fmla="*/ 2013009 h 3604148"/>
              <a:gd name="connsiteX9" fmla="*/ 4097986 w 8330966"/>
              <a:gd name="connsiteY9" fmla="*/ 2232465 h 3604148"/>
              <a:gd name="connsiteX10" fmla="*/ 4006546 w 8330966"/>
              <a:gd name="connsiteY10" fmla="*/ 2662233 h 3604148"/>
              <a:gd name="connsiteX11" fmla="*/ 4399738 w 8330966"/>
              <a:gd name="connsiteY11" fmla="*/ 3256593 h 3604148"/>
              <a:gd name="connsiteX12" fmla="*/ 4006546 w 8330966"/>
              <a:gd name="connsiteY12" fmla="*/ 3604065 h 3604148"/>
              <a:gd name="connsiteX13" fmla="*/ 2991562 w 8330966"/>
              <a:gd name="connsiteY13" fmla="*/ 3284025 h 3604148"/>
              <a:gd name="connsiteX14" fmla="*/ 3037282 w 8330966"/>
              <a:gd name="connsiteY14" fmla="*/ 2762817 h 3604148"/>
              <a:gd name="connsiteX15" fmla="*/ 2625802 w 8330966"/>
              <a:gd name="connsiteY15" fmla="*/ 2415345 h 3604148"/>
              <a:gd name="connsiteX16" fmla="*/ 2863546 w 8330966"/>
              <a:gd name="connsiteY16" fmla="*/ 1738689 h 3604148"/>
              <a:gd name="connsiteX17" fmla="*/ 2058874 w 8330966"/>
              <a:gd name="connsiteY17" fmla="*/ 1519233 h 3604148"/>
              <a:gd name="connsiteX18" fmla="*/ 1208482 w 8330966"/>
              <a:gd name="connsiteY18" fmla="*/ 1446081 h 3604148"/>
              <a:gd name="connsiteX0" fmla="*/ 1208482 w 8330966"/>
              <a:gd name="connsiteY0" fmla="*/ 1446081 h 3604148"/>
              <a:gd name="connsiteX1" fmla="*/ 10618 w 8330966"/>
              <a:gd name="connsiteY1" fmla="*/ 1656393 h 3604148"/>
              <a:gd name="connsiteX2" fmla="*/ 751282 w 8330966"/>
              <a:gd name="connsiteY2" fmla="*/ 906585 h 3604148"/>
              <a:gd name="connsiteX3" fmla="*/ 2854402 w 8330966"/>
              <a:gd name="connsiteY3" fmla="*/ 165921 h 3604148"/>
              <a:gd name="connsiteX4" fmla="*/ 4299154 w 8330966"/>
              <a:gd name="connsiteY4" fmla="*/ 1329 h 3604148"/>
              <a:gd name="connsiteX5" fmla="*/ 6960058 w 8330966"/>
              <a:gd name="connsiteY5" fmla="*/ 211641 h 3604148"/>
              <a:gd name="connsiteX6" fmla="*/ 8322514 w 8330966"/>
              <a:gd name="connsiteY6" fmla="*/ 1098609 h 3604148"/>
              <a:gd name="connsiteX7" fmla="*/ 6365698 w 8330966"/>
              <a:gd name="connsiteY7" fmla="*/ 1939857 h 3604148"/>
              <a:gd name="connsiteX8" fmla="*/ 4710634 w 8330966"/>
              <a:gd name="connsiteY8" fmla="*/ 2013009 h 3604148"/>
              <a:gd name="connsiteX9" fmla="*/ 4097986 w 8330966"/>
              <a:gd name="connsiteY9" fmla="*/ 2232465 h 3604148"/>
              <a:gd name="connsiteX10" fmla="*/ 4006546 w 8330966"/>
              <a:gd name="connsiteY10" fmla="*/ 2662233 h 3604148"/>
              <a:gd name="connsiteX11" fmla="*/ 4399738 w 8330966"/>
              <a:gd name="connsiteY11" fmla="*/ 3256593 h 3604148"/>
              <a:gd name="connsiteX12" fmla="*/ 4006546 w 8330966"/>
              <a:gd name="connsiteY12" fmla="*/ 3604065 h 3604148"/>
              <a:gd name="connsiteX13" fmla="*/ 2991562 w 8330966"/>
              <a:gd name="connsiteY13" fmla="*/ 3284025 h 3604148"/>
              <a:gd name="connsiteX14" fmla="*/ 3037282 w 8330966"/>
              <a:gd name="connsiteY14" fmla="*/ 2762817 h 3604148"/>
              <a:gd name="connsiteX15" fmla="*/ 3046426 w 8330966"/>
              <a:gd name="connsiteY15" fmla="*/ 2369625 h 3604148"/>
              <a:gd name="connsiteX16" fmla="*/ 2863546 w 8330966"/>
              <a:gd name="connsiteY16" fmla="*/ 1738689 h 3604148"/>
              <a:gd name="connsiteX17" fmla="*/ 2058874 w 8330966"/>
              <a:gd name="connsiteY17" fmla="*/ 1519233 h 3604148"/>
              <a:gd name="connsiteX18" fmla="*/ 1208482 w 8330966"/>
              <a:gd name="connsiteY18" fmla="*/ 1446081 h 3604148"/>
              <a:gd name="connsiteX0" fmla="*/ 1208482 w 8330966"/>
              <a:gd name="connsiteY0" fmla="*/ 1446081 h 3604147"/>
              <a:gd name="connsiteX1" fmla="*/ 10618 w 8330966"/>
              <a:gd name="connsiteY1" fmla="*/ 1656393 h 3604147"/>
              <a:gd name="connsiteX2" fmla="*/ 751282 w 8330966"/>
              <a:gd name="connsiteY2" fmla="*/ 906585 h 3604147"/>
              <a:gd name="connsiteX3" fmla="*/ 2854402 w 8330966"/>
              <a:gd name="connsiteY3" fmla="*/ 165921 h 3604147"/>
              <a:gd name="connsiteX4" fmla="*/ 4299154 w 8330966"/>
              <a:gd name="connsiteY4" fmla="*/ 1329 h 3604147"/>
              <a:gd name="connsiteX5" fmla="*/ 6960058 w 8330966"/>
              <a:gd name="connsiteY5" fmla="*/ 211641 h 3604147"/>
              <a:gd name="connsiteX6" fmla="*/ 8322514 w 8330966"/>
              <a:gd name="connsiteY6" fmla="*/ 1098609 h 3604147"/>
              <a:gd name="connsiteX7" fmla="*/ 6365698 w 8330966"/>
              <a:gd name="connsiteY7" fmla="*/ 1939857 h 3604147"/>
              <a:gd name="connsiteX8" fmla="*/ 4710634 w 8330966"/>
              <a:gd name="connsiteY8" fmla="*/ 2013009 h 3604147"/>
              <a:gd name="connsiteX9" fmla="*/ 4097986 w 8330966"/>
              <a:gd name="connsiteY9" fmla="*/ 2232465 h 3604147"/>
              <a:gd name="connsiteX10" fmla="*/ 4006546 w 8330966"/>
              <a:gd name="connsiteY10" fmla="*/ 2662233 h 3604147"/>
              <a:gd name="connsiteX11" fmla="*/ 4399738 w 8330966"/>
              <a:gd name="connsiteY11" fmla="*/ 3256593 h 3604147"/>
              <a:gd name="connsiteX12" fmla="*/ 4006546 w 8330966"/>
              <a:gd name="connsiteY12" fmla="*/ 3604065 h 3604147"/>
              <a:gd name="connsiteX13" fmla="*/ 2991562 w 8330966"/>
              <a:gd name="connsiteY13" fmla="*/ 3284025 h 3604147"/>
              <a:gd name="connsiteX14" fmla="*/ 3183586 w 8330966"/>
              <a:gd name="connsiteY14" fmla="*/ 2771961 h 3604147"/>
              <a:gd name="connsiteX15" fmla="*/ 3046426 w 8330966"/>
              <a:gd name="connsiteY15" fmla="*/ 2369625 h 3604147"/>
              <a:gd name="connsiteX16" fmla="*/ 2863546 w 8330966"/>
              <a:gd name="connsiteY16" fmla="*/ 1738689 h 3604147"/>
              <a:gd name="connsiteX17" fmla="*/ 2058874 w 8330966"/>
              <a:gd name="connsiteY17" fmla="*/ 1519233 h 3604147"/>
              <a:gd name="connsiteX18" fmla="*/ 1208482 w 8330966"/>
              <a:gd name="connsiteY18" fmla="*/ 1446081 h 3604147"/>
              <a:gd name="connsiteX0" fmla="*/ 1208482 w 8330966"/>
              <a:gd name="connsiteY0" fmla="*/ 1446081 h 3604147"/>
              <a:gd name="connsiteX1" fmla="*/ 10618 w 8330966"/>
              <a:gd name="connsiteY1" fmla="*/ 1656393 h 3604147"/>
              <a:gd name="connsiteX2" fmla="*/ 751282 w 8330966"/>
              <a:gd name="connsiteY2" fmla="*/ 906585 h 3604147"/>
              <a:gd name="connsiteX3" fmla="*/ 2854402 w 8330966"/>
              <a:gd name="connsiteY3" fmla="*/ 165921 h 3604147"/>
              <a:gd name="connsiteX4" fmla="*/ 4299154 w 8330966"/>
              <a:gd name="connsiteY4" fmla="*/ 1329 h 3604147"/>
              <a:gd name="connsiteX5" fmla="*/ 6960058 w 8330966"/>
              <a:gd name="connsiteY5" fmla="*/ 211641 h 3604147"/>
              <a:gd name="connsiteX6" fmla="*/ 8322514 w 8330966"/>
              <a:gd name="connsiteY6" fmla="*/ 1098609 h 3604147"/>
              <a:gd name="connsiteX7" fmla="*/ 6365698 w 8330966"/>
              <a:gd name="connsiteY7" fmla="*/ 1939857 h 3604147"/>
              <a:gd name="connsiteX8" fmla="*/ 4710634 w 8330966"/>
              <a:gd name="connsiteY8" fmla="*/ 2013009 h 3604147"/>
              <a:gd name="connsiteX9" fmla="*/ 4097986 w 8330966"/>
              <a:gd name="connsiteY9" fmla="*/ 2232465 h 3604147"/>
              <a:gd name="connsiteX10" fmla="*/ 4006546 w 8330966"/>
              <a:gd name="connsiteY10" fmla="*/ 2662233 h 3604147"/>
              <a:gd name="connsiteX11" fmla="*/ 4399738 w 8330966"/>
              <a:gd name="connsiteY11" fmla="*/ 3256593 h 3604147"/>
              <a:gd name="connsiteX12" fmla="*/ 4006546 w 8330966"/>
              <a:gd name="connsiteY12" fmla="*/ 3604065 h 3604147"/>
              <a:gd name="connsiteX13" fmla="*/ 2991562 w 8330966"/>
              <a:gd name="connsiteY13" fmla="*/ 3284025 h 3604147"/>
              <a:gd name="connsiteX14" fmla="*/ 3183586 w 8330966"/>
              <a:gd name="connsiteY14" fmla="*/ 2771961 h 3604147"/>
              <a:gd name="connsiteX15" fmla="*/ 3046426 w 8330966"/>
              <a:gd name="connsiteY15" fmla="*/ 2369625 h 3604147"/>
              <a:gd name="connsiteX16" fmla="*/ 2863546 w 8330966"/>
              <a:gd name="connsiteY16" fmla="*/ 1738689 h 3604147"/>
              <a:gd name="connsiteX17" fmla="*/ 2196034 w 8330966"/>
              <a:gd name="connsiteY17" fmla="*/ 1482657 h 3604147"/>
              <a:gd name="connsiteX18" fmla="*/ 1208482 w 8330966"/>
              <a:gd name="connsiteY18" fmla="*/ 1446081 h 3604147"/>
              <a:gd name="connsiteX0" fmla="*/ 1208482 w 8325217"/>
              <a:gd name="connsiteY0" fmla="*/ 1446081 h 3604147"/>
              <a:gd name="connsiteX1" fmla="*/ 10618 w 8325217"/>
              <a:gd name="connsiteY1" fmla="*/ 1656393 h 3604147"/>
              <a:gd name="connsiteX2" fmla="*/ 751282 w 8325217"/>
              <a:gd name="connsiteY2" fmla="*/ 906585 h 3604147"/>
              <a:gd name="connsiteX3" fmla="*/ 2854402 w 8325217"/>
              <a:gd name="connsiteY3" fmla="*/ 165921 h 3604147"/>
              <a:gd name="connsiteX4" fmla="*/ 4299154 w 8325217"/>
              <a:gd name="connsiteY4" fmla="*/ 1329 h 3604147"/>
              <a:gd name="connsiteX5" fmla="*/ 6960058 w 8325217"/>
              <a:gd name="connsiteY5" fmla="*/ 211641 h 3604147"/>
              <a:gd name="connsiteX6" fmla="*/ 8322514 w 8325217"/>
              <a:gd name="connsiteY6" fmla="*/ 1098609 h 3604147"/>
              <a:gd name="connsiteX7" fmla="*/ 7283586 w 8325217"/>
              <a:gd name="connsiteY7" fmla="*/ 1802779 h 3604147"/>
              <a:gd name="connsiteX8" fmla="*/ 6365698 w 8325217"/>
              <a:gd name="connsiteY8" fmla="*/ 1939857 h 3604147"/>
              <a:gd name="connsiteX9" fmla="*/ 4710634 w 8325217"/>
              <a:gd name="connsiteY9" fmla="*/ 2013009 h 3604147"/>
              <a:gd name="connsiteX10" fmla="*/ 4097986 w 8325217"/>
              <a:gd name="connsiteY10" fmla="*/ 2232465 h 3604147"/>
              <a:gd name="connsiteX11" fmla="*/ 4006546 w 8325217"/>
              <a:gd name="connsiteY11" fmla="*/ 2662233 h 3604147"/>
              <a:gd name="connsiteX12" fmla="*/ 4399738 w 8325217"/>
              <a:gd name="connsiteY12" fmla="*/ 3256593 h 3604147"/>
              <a:gd name="connsiteX13" fmla="*/ 4006546 w 8325217"/>
              <a:gd name="connsiteY13" fmla="*/ 3604065 h 3604147"/>
              <a:gd name="connsiteX14" fmla="*/ 2991562 w 8325217"/>
              <a:gd name="connsiteY14" fmla="*/ 3284025 h 3604147"/>
              <a:gd name="connsiteX15" fmla="*/ 3183586 w 8325217"/>
              <a:gd name="connsiteY15" fmla="*/ 2771961 h 3604147"/>
              <a:gd name="connsiteX16" fmla="*/ 3046426 w 8325217"/>
              <a:gd name="connsiteY16" fmla="*/ 2369625 h 3604147"/>
              <a:gd name="connsiteX17" fmla="*/ 2863546 w 8325217"/>
              <a:gd name="connsiteY17" fmla="*/ 1738689 h 3604147"/>
              <a:gd name="connsiteX18" fmla="*/ 2196034 w 8325217"/>
              <a:gd name="connsiteY18" fmla="*/ 1482657 h 3604147"/>
              <a:gd name="connsiteX19" fmla="*/ 1208482 w 8325217"/>
              <a:gd name="connsiteY19" fmla="*/ 1446081 h 3604147"/>
              <a:gd name="connsiteX0" fmla="*/ 1208482 w 8328741"/>
              <a:gd name="connsiteY0" fmla="*/ 1446081 h 3604147"/>
              <a:gd name="connsiteX1" fmla="*/ 10618 w 8328741"/>
              <a:gd name="connsiteY1" fmla="*/ 1656393 h 3604147"/>
              <a:gd name="connsiteX2" fmla="*/ 751282 w 8328741"/>
              <a:gd name="connsiteY2" fmla="*/ 906585 h 3604147"/>
              <a:gd name="connsiteX3" fmla="*/ 2854402 w 8328741"/>
              <a:gd name="connsiteY3" fmla="*/ 165921 h 3604147"/>
              <a:gd name="connsiteX4" fmla="*/ 4299154 w 8328741"/>
              <a:gd name="connsiteY4" fmla="*/ 1329 h 3604147"/>
              <a:gd name="connsiteX5" fmla="*/ 6960058 w 8328741"/>
              <a:gd name="connsiteY5" fmla="*/ 211641 h 3604147"/>
              <a:gd name="connsiteX6" fmla="*/ 8322514 w 8328741"/>
              <a:gd name="connsiteY6" fmla="*/ 1098609 h 3604147"/>
              <a:gd name="connsiteX7" fmla="*/ 7420746 w 8328741"/>
              <a:gd name="connsiteY7" fmla="*/ 1912507 h 3604147"/>
              <a:gd name="connsiteX8" fmla="*/ 6365698 w 8328741"/>
              <a:gd name="connsiteY8" fmla="*/ 1939857 h 3604147"/>
              <a:gd name="connsiteX9" fmla="*/ 4710634 w 8328741"/>
              <a:gd name="connsiteY9" fmla="*/ 2013009 h 3604147"/>
              <a:gd name="connsiteX10" fmla="*/ 4097986 w 8328741"/>
              <a:gd name="connsiteY10" fmla="*/ 2232465 h 3604147"/>
              <a:gd name="connsiteX11" fmla="*/ 4006546 w 8328741"/>
              <a:gd name="connsiteY11" fmla="*/ 2662233 h 3604147"/>
              <a:gd name="connsiteX12" fmla="*/ 4399738 w 8328741"/>
              <a:gd name="connsiteY12" fmla="*/ 3256593 h 3604147"/>
              <a:gd name="connsiteX13" fmla="*/ 4006546 w 8328741"/>
              <a:gd name="connsiteY13" fmla="*/ 3604065 h 3604147"/>
              <a:gd name="connsiteX14" fmla="*/ 2991562 w 8328741"/>
              <a:gd name="connsiteY14" fmla="*/ 3284025 h 3604147"/>
              <a:gd name="connsiteX15" fmla="*/ 3183586 w 8328741"/>
              <a:gd name="connsiteY15" fmla="*/ 2771961 h 3604147"/>
              <a:gd name="connsiteX16" fmla="*/ 3046426 w 8328741"/>
              <a:gd name="connsiteY16" fmla="*/ 2369625 h 3604147"/>
              <a:gd name="connsiteX17" fmla="*/ 2863546 w 8328741"/>
              <a:gd name="connsiteY17" fmla="*/ 1738689 h 3604147"/>
              <a:gd name="connsiteX18" fmla="*/ 2196034 w 8328741"/>
              <a:gd name="connsiteY18" fmla="*/ 1482657 h 3604147"/>
              <a:gd name="connsiteX19" fmla="*/ 1208482 w 8328741"/>
              <a:gd name="connsiteY19" fmla="*/ 1446081 h 3604147"/>
              <a:gd name="connsiteX0" fmla="*/ 1208482 w 8335194"/>
              <a:gd name="connsiteY0" fmla="*/ 1446081 h 3604147"/>
              <a:gd name="connsiteX1" fmla="*/ 10618 w 8335194"/>
              <a:gd name="connsiteY1" fmla="*/ 1656393 h 3604147"/>
              <a:gd name="connsiteX2" fmla="*/ 751282 w 8335194"/>
              <a:gd name="connsiteY2" fmla="*/ 906585 h 3604147"/>
              <a:gd name="connsiteX3" fmla="*/ 2854402 w 8335194"/>
              <a:gd name="connsiteY3" fmla="*/ 165921 h 3604147"/>
              <a:gd name="connsiteX4" fmla="*/ 4299154 w 8335194"/>
              <a:gd name="connsiteY4" fmla="*/ 1329 h 3604147"/>
              <a:gd name="connsiteX5" fmla="*/ 6960058 w 8335194"/>
              <a:gd name="connsiteY5" fmla="*/ 211641 h 3604147"/>
              <a:gd name="connsiteX6" fmla="*/ 8322514 w 8335194"/>
              <a:gd name="connsiteY6" fmla="*/ 1098609 h 3604147"/>
              <a:gd name="connsiteX7" fmla="*/ 7420746 w 8335194"/>
              <a:gd name="connsiteY7" fmla="*/ 1912507 h 3604147"/>
              <a:gd name="connsiteX8" fmla="*/ 6365698 w 8335194"/>
              <a:gd name="connsiteY8" fmla="*/ 1939857 h 3604147"/>
              <a:gd name="connsiteX9" fmla="*/ 4710634 w 8335194"/>
              <a:gd name="connsiteY9" fmla="*/ 2013009 h 3604147"/>
              <a:gd name="connsiteX10" fmla="*/ 4097986 w 8335194"/>
              <a:gd name="connsiteY10" fmla="*/ 2232465 h 3604147"/>
              <a:gd name="connsiteX11" fmla="*/ 4006546 w 8335194"/>
              <a:gd name="connsiteY11" fmla="*/ 2662233 h 3604147"/>
              <a:gd name="connsiteX12" fmla="*/ 4399738 w 8335194"/>
              <a:gd name="connsiteY12" fmla="*/ 3256593 h 3604147"/>
              <a:gd name="connsiteX13" fmla="*/ 4006546 w 8335194"/>
              <a:gd name="connsiteY13" fmla="*/ 3604065 h 3604147"/>
              <a:gd name="connsiteX14" fmla="*/ 2991562 w 8335194"/>
              <a:gd name="connsiteY14" fmla="*/ 3284025 h 3604147"/>
              <a:gd name="connsiteX15" fmla="*/ 3183586 w 8335194"/>
              <a:gd name="connsiteY15" fmla="*/ 2771961 h 3604147"/>
              <a:gd name="connsiteX16" fmla="*/ 3046426 w 8335194"/>
              <a:gd name="connsiteY16" fmla="*/ 2369625 h 3604147"/>
              <a:gd name="connsiteX17" fmla="*/ 2863546 w 8335194"/>
              <a:gd name="connsiteY17" fmla="*/ 1738689 h 3604147"/>
              <a:gd name="connsiteX18" fmla="*/ 2196034 w 8335194"/>
              <a:gd name="connsiteY18" fmla="*/ 1482657 h 3604147"/>
              <a:gd name="connsiteX19" fmla="*/ 1208482 w 8335194"/>
              <a:gd name="connsiteY19" fmla="*/ 1446081 h 3604147"/>
              <a:gd name="connsiteX0" fmla="*/ 1208482 w 8544374"/>
              <a:gd name="connsiteY0" fmla="*/ 1446081 h 3604147"/>
              <a:gd name="connsiteX1" fmla="*/ 10618 w 8544374"/>
              <a:gd name="connsiteY1" fmla="*/ 1656393 h 3604147"/>
              <a:gd name="connsiteX2" fmla="*/ 751282 w 8544374"/>
              <a:gd name="connsiteY2" fmla="*/ 906585 h 3604147"/>
              <a:gd name="connsiteX3" fmla="*/ 2854402 w 8544374"/>
              <a:gd name="connsiteY3" fmla="*/ 165921 h 3604147"/>
              <a:gd name="connsiteX4" fmla="*/ 4299154 w 8544374"/>
              <a:gd name="connsiteY4" fmla="*/ 1329 h 3604147"/>
              <a:gd name="connsiteX5" fmla="*/ 6960058 w 8544374"/>
              <a:gd name="connsiteY5" fmla="*/ 211641 h 3604147"/>
              <a:gd name="connsiteX6" fmla="*/ 8322514 w 8544374"/>
              <a:gd name="connsiteY6" fmla="*/ 1098609 h 3604147"/>
              <a:gd name="connsiteX7" fmla="*/ 8454018 w 8544374"/>
              <a:gd name="connsiteY7" fmla="*/ 2259979 h 3604147"/>
              <a:gd name="connsiteX8" fmla="*/ 7420746 w 8544374"/>
              <a:gd name="connsiteY8" fmla="*/ 1912507 h 3604147"/>
              <a:gd name="connsiteX9" fmla="*/ 6365698 w 8544374"/>
              <a:gd name="connsiteY9" fmla="*/ 1939857 h 3604147"/>
              <a:gd name="connsiteX10" fmla="*/ 4710634 w 8544374"/>
              <a:gd name="connsiteY10" fmla="*/ 2013009 h 3604147"/>
              <a:gd name="connsiteX11" fmla="*/ 4097986 w 8544374"/>
              <a:gd name="connsiteY11" fmla="*/ 2232465 h 3604147"/>
              <a:gd name="connsiteX12" fmla="*/ 4006546 w 8544374"/>
              <a:gd name="connsiteY12" fmla="*/ 2662233 h 3604147"/>
              <a:gd name="connsiteX13" fmla="*/ 4399738 w 8544374"/>
              <a:gd name="connsiteY13" fmla="*/ 3256593 h 3604147"/>
              <a:gd name="connsiteX14" fmla="*/ 4006546 w 8544374"/>
              <a:gd name="connsiteY14" fmla="*/ 3604065 h 3604147"/>
              <a:gd name="connsiteX15" fmla="*/ 2991562 w 8544374"/>
              <a:gd name="connsiteY15" fmla="*/ 3284025 h 3604147"/>
              <a:gd name="connsiteX16" fmla="*/ 3183586 w 8544374"/>
              <a:gd name="connsiteY16" fmla="*/ 2771961 h 3604147"/>
              <a:gd name="connsiteX17" fmla="*/ 3046426 w 8544374"/>
              <a:gd name="connsiteY17" fmla="*/ 2369625 h 3604147"/>
              <a:gd name="connsiteX18" fmla="*/ 2863546 w 8544374"/>
              <a:gd name="connsiteY18" fmla="*/ 1738689 h 3604147"/>
              <a:gd name="connsiteX19" fmla="*/ 2196034 w 8544374"/>
              <a:gd name="connsiteY19" fmla="*/ 1482657 h 3604147"/>
              <a:gd name="connsiteX20" fmla="*/ 1208482 w 8544374"/>
              <a:gd name="connsiteY20" fmla="*/ 1446081 h 3604147"/>
              <a:gd name="connsiteX0" fmla="*/ 1208482 w 8509848"/>
              <a:gd name="connsiteY0" fmla="*/ 1446081 h 3604147"/>
              <a:gd name="connsiteX1" fmla="*/ 10618 w 8509848"/>
              <a:gd name="connsiteY1" fmla="*/ 1656393 h 3604147"/>
              <a:gd name="connsiteX2" fmla="*/ 751282 w 8509848"/>
              <a:gd name="connsiteY2" fmla="*/ 906585 h 3604147"/>
              <a:gd name="connsiteX3" fmla="*/ 2854402 w 8509848"/>
              <a:gd name="connsiteY3" fmla="*/ 165921 h 3604147"/>
              <a:gd name="connsiteX4" fmla="*/ 4299154 w 8509848"/>
              <a:gd name="connsiteY4" fmla="*/ 1329 h 3604147"/>
              <a:gd name="connsiteX5" fmla="*/ 6960058 w 8509848"/>
              <a:gd name="connsiteY5" fmla="*/ 211641 h 3604147"/>
              <a:gd name="connsiteX6" fmla="*/ 8322514 w 8509848"/>
              <a:gd name="connsiteY6" fmla="*/ 1098609 h 3604147"/>
              <a:gd name="connsiteX7" fmla="*/ 8454018 w 8509848"/>
              <a:gd name="connsiteY7" fmla="*/ 2259979 h 3604147"/>
              <a:gd name="connsiteX8" fmla="*/ 7786506 w 8509848"/>
              <a:gd name="connsiteY8" fmla="*/ 2195971 h 3604147"/>
              <a:gd name="connsiteX9" fmla="*/ 7420746 w 8509848"/>
              <a:gd name="connsiteY9" fmla="*/ 1912507 h 3604147"/>
              <a:gd name="connsiteX10" fmla="*/ 6365698 w 8509848"/>
              <a:gd name="connsiteY10" fmla="*/ 1939857 h 3604147"/>
              <a:gd name="connsiteX11" fmla="*/ 4710634 w 8509848"/>
              <a:gd name="connsiteY11" fmla="*/ 2013009 h 3604147"/>
              <a:gd name="connsiteX12" fmla="*/ 4097986 w 8509848"/>
              <a:gd name="connsiteY12" fmla="*/ 2232465 h 3604147"/>
              <a:gd name="connsiteX13" fmla="*/ 4006546 w 8509848"/>
              <a:gd name="connsiteY13" fmla="*/ 2662233 h 3604147"/>
              <a:gd name="connsiteX14" fmla="*/ 4399738 w 8509848"/>
              <a:gd name="connsiteY14" fmla="*/ 3256593 h 3604147"/>
              <a:gd name="connsiteX15" fmla="*/ 4006546 w 8509848"/>
              <a:gd name="connsiteY15" fmla="*/ 3604065 h 3604147"/>
              <a:gd name="connsiteX16" fmla="*/ 2991562 w 8509848"/>
              <a:gd name="connsiteY16" fmla="*/ 3284025 h 3604147"/>
              <a:gd name="connsiteX17" fmla="*/ 3183586 w 8509848"/>
              <a:gd name="connsiteY17" fmla="*/ 2771961 h 3604147"/>
              <a:gd name="connsiteX18" fmla="*/ 3046426 w 8509848"/>
              <a:gd name="connsiteY18" fmla="*/ 2369625 h 3604147"/>
              <a:gd name="connsiteX19" fmla="*/ 2863546 w 8509848"/>
              <a:gd name="connsiteY19" fmla="*/ 1738689 h 3604147"/>
              <a:gd name="connsiteX20" fmla="*/ 2196034 w 8509848"/>
              <a:gd name="connsiteY20" fmla="*/ 1482657 h 3604147"/>
              <a:gd name="connsiteX21" fmla="*/ 1208482 w 8509848"/>
              <a:gd name="connsiteY21" fmla="*/ 1446081 h 3604147"/>
              <a:gd name="connsiteX0" fmla="*/ 1208482 w 8509848"/>
              <a:gd name="connsiteY0" fmla="*/ 1446081 h 3604147"/>
              <a:gd name="connsiteX1" fmla="*/ 10618 w 8509848"/>
              <a:gd name="connsiteY1" fmla="*/ 1656393 h 3604147"/>
              <a:gd name="connsiteX2" fmla="*/ 751282 w 8509848"/>
              <a:gd name="connsiteY2" fmla="*/ 906585 h 3604147"/>
              <a:gd name="connsiteX3" fmla="*/ 2854402 w 8509848"/>
              <a:gd name="connsiteY3" fmla="*/ 165921 h 3604147"/>
              <a:gd name="connsiteX4" fmla="*/ 4299154 w 8509848"/>
              <a:gd name="connsiteY4" fmla="*/ 1329 h 3604147"/>
              <a:gd name="connsiteX5" fmla="*/ 6960058 w 8509848"/>
              <a:gd name="connsiteY5" fmla="*/ 211641 h 3604147"/>
              <a:gd name="connsiteX6" fmla="*/ 8322514 w 8509848"/>
              <a:gd name="connsiteY6" fmla="*/ 1098609 h 3604147"/>
              <a:gd name="connsiteX7" fmla="*/ 8454018 w 8509848"/>
              <a:gd name="connsiteY7" fmla="*/ 2259979 h 3604147"/>
              <a:gd name="connsiteX8" fmla="*/ 7786506 w 8509848"/>
              <a:gd name="connsiteY8" fmla="*/ 2195971 h 3604147"/>
              <a:gd name="connsiteX9" fmla="*/ 7402458 w 8509848"/>
              <a:gd name="connsiteY9" fmla="*/ 1985659 h 3604147"/>
              <a:gd name="connsiteX10" fmla="*/ 6365698 w 8509848"/>
              <a:gd name="connsiteY10" fmla="*/ 1939857 h 3604147"/>
              <a:gd name="connsiteX11" fmla="*/ 4710634 w 8509848"/>
              <a:gd name="connsiteY11" fmla="*/ 2013009 h 3604147"/>
              <a:gd name="connsiteX12" fmla="*/ 4097986 w 8509848"/>
              <a:gd name="connsiteY12" fmla="*/ 2232465 h 3604147"/>
              <a:gd name="connsiteX13" fmla="*/ 4006546 w 8509848"/>
              <a:gd name="connsiteY13" fmla="*/ 2662233 h 3604147"/>
              <a:gd name="connsiteX14" fmla="*/ 4399738 w 8509848"/>
              <a:gd name="connsiteY14" fmla="*/ 3256593 h 3604147"/>
              <a:gd name="connsiteX15" fmla="*/ 4006546 w 8509848"/>
              <a:gd name="connsiteY15" fmla="*/ 3604065 h 3604147"/>
              <a:gd name="connsiteX16" fmla="*/ 2991562 w 8509848"/>
              <a:gd name="connsiteY16" fmla="*/ 3284025 h 3604147"/>
              <a:gd name="connsiteX17" fmla="*/ 3183586 w 8509848"/>
              <a:gd name="connsiteY17" fmla="*/ 2771961 h 3604147"/>
              <a:gd name="connsiteX18" fmla="*/ 3046426 w 8509848"/>
              <a:gd name="connsiteY18" fmla="*/ 2369625 h 3604147"/>
              <a:gd name="connsiteX19" fmla="*/ 2863546 w 8509848"/>
              <a:gd name="connsiteY19" fmla="*/ 1738689 h 3604147"/>
              <a:gd name="connsiteX20" fmla="*/ 2196034 w 8509848"/>
              <a:gd name="connsiteY20" fmla="*/ 1482657 h 3604147"/>
              <a:gd name="connsiteX21" fmla="*/ 1208482 w 8509848"/>
              <a:gd name="connsiteY21" fmla="*/ 1446081 h 3604147"/>
              <a:gd name="connsiteX0" fmla="*/ 1208482 w 8509848"/>
              <a:gd name="connsiteY0" fmla="*/ 1446081 h 3604147"/>
              <a:gd name="connsiteX1" fmla="*/ 10618 w 8509848"/>
              <a:gd name="connsiteY1" fmla="*/ 1656393 h 3604147"/>
              <a:gd name="connsiteX2" fmla="*/ 751282 w 8509848"/>
              <a:gd name="connsiteY2" fmla="*/ 906585 h 3604147"/>
              <a:gd name="connsiteX3" fmla="*/ 2854402 w 8509848"/>
              <a:gd name="connsiteY3" fmla="*/ 165921 h 3604147"/>
              <a:gd name="connsiteX4" fmla="*/ 4299154 w 8509848"/>
              <a:gd name="connsiteY4" fmla="*/ 1329 h 3604147"/>
              <a:gd name="connsiteX5" fmla="*/ 6960058 w 8509848"/>
              <a:gd name="connsiteY5" fmla="*/ 211641 h 3604147"/>
              <a:gd name="connsiteX6" fmla="*/ 8322514 w 8509848"/>
              <a:gd name="connsiteY6" fmla="*/ 1098609 h 3604147"/>
              <a:gd name="connsiteX7" fmla="*/ 8454018 w 8509848"/>
              <a:gd name="connsiteY7" fmla="*/ 2259979 h 3604147"/>
              <a:gd name="connsiteX8" fmla="*/ 7786506 w 8509848"/>
              <a:gd name="connsiteY8" fmla="*/ 2195971 h 3604147"/>
              <a:gd name="connsiteX9" fmla="*/ 7402458 w 8509848"/>
              <a:gd name="connsiteY9" fmla="*/ 1985659 h 3604147"/>
              <a:gd name="connsiteX10" fmla="*/ 7109850 w 8509848"/>
              <a:gd name="connsiteY10" fmla="*/ 1949083 h 3604147"/>
              <a:gd name="connsiteX11" fmla="*/ 6365698 w 8509848"/>
              <a:gd name="connsiteY11" fmla="*/ 1939857 h 3604147"/>
              <a:gd name="connsiteX12" fmla="*/ 4710634 w 8509848"/>
              <a:gd name="connsiteY12" fmla="*/ 2013009 h 3604147"/>
              <a:gd name="connsiteX13" fmla="*/ 4097986 w 8509848"/>
              <a:gd name="connsiteY13" fmla="*/ 2232465 h 3604147"/>
              <a:gd name="connsiteX14" fmla="*/ 4006546 w 8509848"/>
              <a:gd name="connsiteY14" fmla="*/ 2662233 h 3604147"/>
              <a:gd name="connsiteX15" fmla="*/ 4399738 w 8509848"/>
              <a:gd name="connsiteY15" fmla="*/ 3256593 h 3604147"/>
              <a:gd name="connsiteX16" fmla="*/ 4006546 w 8509848"/>
              <a:gd name="connsiteY16" fmla="*/ 3604065 h 3604147"/>
              <a:gd name="connsiteX17" fmla="*/ 2991562 w 8509848"/>
              <a:gd name="connsiteY17" fmla="*/ 3284025 h 3604147"/>
              <a:gd name="connsiteX18" fmla="*/ 3183586 w 8509848"/>
              <a:gd name="connsiteY18" fmla="*/ 2771961 h 3604147"/>
              <a:gd name="connsiteX19" fmla="*/ 3046426 w 8509848"/>
              <a:gd name="connsiteY19" fmla="*/ 2369625 h 3604147"/>
              <a:gd name="connsiteX20" fmla="*/ 2863546 w 8509848"/>
              <a:gd name="connsiteY20" fmla="*/ 1738689 h 3604147"/>
              <a:gd name="connsiteX21" fmla="*/ 2196034 w 8509848"/>
              <a:gd name="connsiteY21" fmla="*/ 1482657 h 3604147"/>
              <a:gd name="connsiteX22" fmla="*/ 1208482 w 8509848"/>
              <a:gd name="connsiteY22" fmla="*/ 1446081 h 360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09848" h="3604147">
                <a:moveTo>
                  <a:pt x="1208482" y="1446081"/>
                </a:moveTo>
                <a:cubicBezTo>
                  <a:pt x="844246" y="1475037"/>
                  <a:pt x="86818" y="1746309"/>
                  <a:pt x="10618" y="1656393"/>
                </a:cubicBezTo>
                <a:cubicBezTo>
                  <a:pt x="-65582" y="1566477"/>
                  <a:pt x="277318" y="1154997"/>
                  <a:pt x="751282" y="906585"/>
                </a:cubicBezTo>
                <a:cubicBezTo>
                  <a:pt x="1225246" y="658173"/>
                  <a:pt x="2263090" y="316797"/>
                  <a:pt x="2854402" y="165921"/>
                </a:cubicBezTo>
                <a:cubicBezTo>
                  <a:pt x="3445714" y="15045"/>
                  <a:pt x="3614878" y="-6291"/>
                  <a:pt x="4299154" y="1329"/>
                </a:cubicBezTo>
                <a:cubicBezTo>
                  <a:pt x="4983430" y="8949"/>
                  <a:pt x="6289498" y="28761"/>
                  <a:pt x="6960058" y="211641"/>
                </a:cubicBezTo>
                <a:cubicBezTo>
                  <a:pt x="7630618" y="394521"/>
                  <a:pt x="8073521" y="757219"/>
                  <a:pt x="8322514" y="1098609"/>
                </a:cubicBezTo>
                <a:cubicBezTo>
                  <a:pt x="8571507" y="1439999"/>
                  <a:pt x="8523541" y="2096897"/>
                  <a:pt x="8454018" y="2259979"/>
                </a:cubicBezTo>
                <a:cubicBezTo>
                  <a:pt x="8384495" y="2423061"/>
                  <a:pt x="7958718" y="2253883"/>
                  <a:pt x="7786506" y="2195971"/>
                </a:cubicBezTo>
                <a:cubicBezTo>
                  <a:pt x="7614294" y="2138059"/>
                  <a:pt x="7515234" y="2014615"/>
                  <a:pt x="7402458" y="1985659"/>
                </a:cubicBezTo>
                <a:cubicBezTo>
                  <a:pt x="7289682" y="1956703"/>
                  <a:pt x="7282643" y="1956717"/>
                  <a:pt x="7109850" y="1949083"/>
                </a:cubicBezTo>
                <a:cubicBezTo>
                  <a:pt x="6937057" y="1941449"/>
                  <a:pt x="6765567" y="1929203"/>
                  <a:pt x="6365698" y="1939857"/>
                </a:cubicBezTo>
                <a:cubicBezTo>
                  <a:pt x="5965829" y="1950511"/>
                  <a:pt x="5088586" y="1964241"/>
                  <a:pt x="4710634" y="2013009"/>
                </a:cubicBezTo>
                <a:cubicBezTo>
                  <a:pt x="4332682" y="2061777"/>
                  <a:pt x="4215334" y="2124261"/>
                  <a:pt x="4097986" y="2232465"/>
                </a:cubicBezTo>
                <a:cubicBezTo>
                  <a:pt x="3980638" y="2340669"/>
                  <a:pt x="3956254" y="2491545"/>
                  <a:pt x="4006546" y="2662233"/>
                </a:cubicBezTo>
                <a:cubicBezTo>
                  <a:pt x="4056838" y="2832921"/>
                  <a:pt x="4399738" y="3099621"/>
                  <a:pt x="4399738" y="3256593"/>
                </a:cubicBezTo>
                <a:cubicBezTo>
                  <a:pt x="4399738" y="3413565"/>
                  <a:pt x="4241242" y="3599493"/>
                  <a:pt x="4006546" y="3604065"/>
                </a:cubicBezTo>
                <a:cubicBezTo>
                  <a:pt x="3771850" y="3608637"/>
                  <a:pt x="3128722" y="3422709"/>
                  <a:pt x="2991562" y="3284025"/>
                </a:cubicBezTo>
                <a:cubicBezTo>
                  <a:pt x="2854402" y="3145341"/>
                  <a:pt x="3244546" y="2916741"/>
                  <a:pt x="3183586" y="2771961"/>
                </a:cubicBezTo>
                <a:cubicBezTo>
                  <a:pt x="3122626" y="2627181"/>
                  <a:pt x="3099766" y="2541837"/>
                  <a:pt x="3046426" y="2369625"/>
                </a:cubicBezTo>
                <a:cubicBezTo>
                  <a:pt x="2993086" y="2197413"/>
                  <a:pt x="2958034" y="1888041"/>
                  <a:pt x="2863546" y="1738689"/>
                </a:cubicBezTo>
                <a:cubicBezTo>
                  <a:pt x="2769058" y="1589337"/>
                  <a:pt x="2381962" y="1561905"/>
                  <a:pt x="2196034" y="1482657"/>
                </a:cubicBezTo>
                <a:cubicBezTo>
                  <a:pt x="1959814" y="1321113"/>
                  <a:pt x="1572718" y="1417125"/>
                  <a:pt x="1208482" y="1446081"/>
                </a:cubicBezTo>
                <a:close/>
              </a:path>
            </a:pathLst>
          </a:cu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Freeform 6"/>
          <p:cNvSpPr/>
          <p:nvPr/>
        </p:nvSpPr>
        <p:spPr>
          <a:xfrm>
            <a:off x="1246621" y="2055607"/>
            <a:ext cx="6360349" cy="2543778"/>
          </a:xfrm>
          <a:custGeom>
            <a:avLst/>
            <a:gdLst>
              <a:gd name="connsiteX0" fmla="*/ 4857510 w 8758529"/>
              <a:gd name="connsiteY0" fmla="*/ 686653 h 3390166"/>
              <a:gd name="connsiteX1" fmla="*/ 4830078 w 8758529"/>
              <a:gd name="connsiteY1" fmla="*/ 741517 h 3390166"/>
              <a:gd name="connsiteX2" fmla="*/ 4674630 w 8758529"/>
              <a:gd name="connsiteY2" fmla="*/ 933541 h 3390166"/>
              <a:gd name="connsiteX3" fmla="*/ 4994670 w 8758529"/>
              <a:gd name="connsiteY3" fmla="*/ 1527901 h 3390166"/>
              <a:gd name="connsiteX4" fmla="*/ 5022102 w 8758529"/>
              <a:gd name="connsiteY4" fmla="*/ 1948525 h 3390166"/>
              <a:gd name="connsiteX5" fmla="*/ 4564902 w 8758529"/>
              <a:gd name="connsiteY5" fmla="*/ 2222845 h 3390166"/>
              <a:gd name="connsiteX6" fmla="*/ 3979686 w 8758529"/>
              <a:gd name="connsiteY6" fmla="*/ 2085685 h 3390166"/>
              <a:gd name="connsiteX7" fmla="*/ 3421902 w 8758529"/>
              <a:gd name="connsiteY7" fmla="*/ 1902805 h 3390166"/>
              <a:gd name="connsiteX8" fmla="*/ 3348750 w 8758529"/>
              <a:gd name="connsiteY8" fmla="*/ 1473037 h 3390166"/>
              <a:gd name="connsiteX9" fmla="*/ 3330462 w 8758529"/>
              <a:gd name="connsiteY9" fmla="*/ 1134709 h 3390166"/>
              <a:gd name="connsiteX10" fmla="*/ 2662950 w 8758529"/>
              <a:gd name="connsiteY10" fmla="*/ 887821 h 3390166"/>
              <a:gd name="connsiteX11" fmla="*/ 2022870 w 8758529"/>
              <a:gd name="connsiteY11" fmla="*/ 842101 h 3390166"/>
              <a:gd name="connsiteX12" fmla="*/ 742710 w 8758529"/>
              <a:gd name="connsiteY12" fmla="*/ 503773 h 3390166"/>
              <a:gd name="connsiteX13" fmla="*/ 230646 w 8758529"/>
              <a:gd name="connsiteY13" fmla="*/ 540349 h 3390166"/>
              <a:gd name="connsiteX14" fmla="*/ 20334 w 8758529"/>
              <a:gd name="connsiteY14" fmla="*/ 1820509 h 3390166"/>
              <a:gd name="connsiteX15" fmla="*/ 111774 w 8758529"/>
              <a:gd name="connsiteY15" fmla="*/ 3347557 h 3390166"/>
              <a:gd name="connsiteX16" fmla="*/ 934734 w 8758529"/>
              <a:gd name="connsiteY16" fmla="*/ 2881213 h 3390166"/>
              <a:gd name="connsiteX17" fmla="*/ 1419366 w 8758529"/>
              <a:gd name="connsiteY17" fmla="*/ 1985101 h 3390166"/>
              <a:gd name="connsiteX18" fmla="*/ 2397774 w 8758529"/>
              <a:gd name="connsiteY18" fmla="*/ 1994245 h 3390166"/>
              <a:gd name="connsiteX19" fmla="*/ 2781822 w 8758529"/>
              <a:gd name="connsiteY19" fmla="*/ 2561173 h 3390166"/>
              <a:gd name="connsiteX20" fmla="*/ 3796806 w 8758529"/>
              <a:gd name="connsiteY20" fmla="*/ 3091525 h 3390166"/>
              <a:gd name="connsiteX21" fmla="*/ 4738638 w 8758529"/>
              <a:gd name="connsiteY21" fmla="*/ 2771485 h 3390166"/>
              <a:gd name="connsiteX22" fmla="*/ 5113542 w 8758529"/>
              <a:gd name="connsiteY22" fmla="*/ 2506309 h 3390166"/>
              <a:gd name="connsiteX23" fmla="*/ 5753622 w 8758529"/>
              <a:gd name="connsiteY23" fmla="*/ 2451445 h 3390166"/>
              <a:gd name="connsiteX24" fmla="*/ 6759462 w 8758529"/>
              <a:gd name="connsiteY24" fmla="*/ 2378293 h 3390166"/>
              <a:gd name="connsiteX25" fmla="*/ 7838454 w 8758529"/>
              <a:gd name="connsiteY25" fmla="*/ 2442301 h 3390166"/>
              <a:gd name="connsiteX26" fmla="*/ 8451102 w 8758529"/>
              <a:gd name="connsiteY26" fmla="*/ 2085685 h 3390166"/>
              <a:gd name="connsiteX27" fmla="*/ 8606550 w 8758529"/>
              <a:gd name="connsiteY27" fmla="*/ 540349 h 3390166"/>
              <a:gd name="connsiteX28" fmla="*/ 8679702 w 8758529"/>
              <a:gd name="connsiteY28" fmla="*/ 853 h 3390166"/>
              <a:gd name="connsiteX29" fmla="*/ 7417830 w 8758529"/>
              <a:gd name="connsiteY29" fmla="*/ 421477 h 3390166"/>
              <a:gd name="connsiteX30" fmla="*/ 6009654 w 8758529"/>
              <a:gd name="connsiteY30" fmla="*/ 659221 h 3390166"/>
              <a:gd name="connsiteX31" fmla="*/ 5003814 w 8758529"/>
              <a:gd name="connsiteY31" fmla="*/ 622645 h 3390166"/>
              <a:gd name="connsiteX32" fmla="*/ 4857510 w 8758529"/>
              <a:gd name="connsiteY32" fmla="*/ 686653 h 3390166"/>
              <a:gd name="connsiteX0" fmla="*/ 4857510 w 8758529"/>
              <a:gd name="connsiteY0" fmla="*/ 686653 h 3390166"/>
              <a:gd name="connsiteX1" fmla="*/ 4830078 w 8758529"/>
              <a:gd name="connsiteY1" fmla="*/ 741517 h 3390166"/>
              <a:gd name="connsiteX2" fmla="*/ 4674630 w 8758529"/>
              <a:gd name="connsiteY2" fmla="*/ 933541 h 3390166"/>
              <a:gd name="connsiteX3" fmla="*/ 4994670 w 8758529"/>
              <a:gd name="connsiteY3" fmla="*/ 1527901 h 3390166"/>
              <a:gd name="connsiteX4" fmla="*/ 5022102 w 8758529"/>
              <a:gd name="connsiteY4" fmla="*/ 1948525 h 3390166"/>
              <a:gd name="connsiteX5" fmla="*/ 4564902 w 8758529"/>
              <a:gd name="connsiteY5" fmla="*/ 2222845 h 3390166"/>
              <a:gd name="connsiteX6" fmla="*/ 3979686 w 8758529"/>
              <a:gd name="connsiteY6" fmla="*/ 2085685 h 3390166"/>
              <a:gd name="connsiteX7" fmla="*/ 3421902 w 8758529"/>
              <a:gd name="connsiteY7" fmla="*/ 1902805 h 3390166"/>
              <a:gd name="connsiteX8" fmla="*/ 3348750 w 8758529"/>
              <a:gd name="connsiteY8" fmla="*/ 1473037 h 3390166"/>
              <a:gd name="connsiteX9" fmla="*/ 3330462 w 8758529"/>
              <a:gd name="connsiteY9" fmla="*/ 1134709 h 3390166"/>
              <a:gd name="connsiteX10" fmla="*/ 2662950 w 8758529"/>
              <a:gd name="connsiteY10" fmla="*/ 887821 h 3390166"/>
              <a:gd name="connsiteX11" fmla="*/ 1839990 w 8758529"/>
              <a:gd name="connsiteY11" fmla="*/ 1198717 h 3390166"/>
              <a:gd name="connsiteX12" fmla="*/ 742710 w 8758529"/>
              <a:gd name="connsiteY12" fmla="*/ 503773 h 3390166"/>
              <a:gd name="connsiteX13" fmla="*/ 230646 w 8758529"/>
              <a:gd name="connsiteY13" fmla="*/ 540349 h 3390166"/>
              <a:gd name="connsiteX14" fmla="*/ 20334 w 8758529"/>
              <a:gd name="connsiteY14" fmla="*/ 1820509 h 3390166"/>
              <a:gd name="connsiteX15" fmla="*/ 111774 w 8758529"/>
              <a:gd name="connsiteY15" fmla="*/ 3347557 h 3390166"/>
              <a:gd name="connsiteX16" fmla="*/ 934734 w 8758529"/>
              <a:gd name="connsiteY16" fmla="*/ 2881213 h 3390166"/>
              <a:gd name="connsiteX17" fmla="*/ 1419366 w 8758529"/>
              <a:gd name="connsiteY17" fmla="*/ 1985101 h 3390166"/>
              <a:gd name="connsiteX18" fmla="*/ 2397774 w 8758529"/>
              <a:gd name="connsiteY18" fmla="*/ 1994245 h 3390166"/>
              <a:gd name="connsiteX19" fmla="*/ 2781822 w 8758529"/>
              <a:gd name="connsiteY19" fmla="*/ 2561173 h 3390166"/>
              <a:gd name="connsiteX20" fmla="*/ 3796806 w 8758529"/>
              <a:gd name="connsiteY20" fmla="*/ 3091525 h 3390166"/>
              <a:gd name="connsiteX21" fmla="*/ 4738638 w 8758529"/>
              <a:gd name="connsiteY21" fmla="*/ 2771485 h 3390166"/>
              <a:gd name="connsiteX22" fmla="*/ 5113542 w 8758529"/>
              <a:gd name="connsiteY22" fmla="*/ 2506309 h 3390166"/>
              <a:gd name="connsiteX23" fmla="*/ 5753622 w 8758529"/>
              <a:gd name="connsiteY23" fmla="*/ 2451445 h 3390166"/>
              <a:gd name="connsiteX24" fmla="*/ 6759462 w 8758529"/>
              <a:gd name="connsiteY24" fmla="*/ 2378293 h 3390166"/>
              <a:gd name="connsiteX25" fmla="*/ 7838454 w 8758529"/>
              <a:gd name="connsiteY25" fmla="*/ 2442301 h 3390166"/>
              <a:gd name="connsiteX26" fmla="*/ 8451102 w 8758529"/>
              <a:gd name="connsiteY26" fmla="*/ 2085685 h 3390166"/>
              <a:gd name="connsiteX27" fmla="*/ 8606550 w 8758529"/>
              <a:gd name="connsiteY27" fmla="*/ 540349 h 3390166"/>
              <a:gd name="connsiteX28" fmla="*/ 8679702 w 8758529"/>
              <a:gd name="connsiteY28" fmla="*/ 853 h 3390166"/>
              <a:gd name="connsiteX29" fmla="*/ 7417830 w 8758529"/>
              <a:gd name="connsiteY29" fmla="*/ 421477 h 3390166"/>
              <a:gd name="connsiteX30" fmla="*/ 6009654 w 8758529"/>
              <a:gd name="connsiteY30" fmla="*/ 659221 h 3390166"/>
              <a:gd name="connsiteX31" fmla="*/ 5003814 w 8758529"/>
              <a:gd name="connsiteY31" fmla="*/ 622645 h 3390166"/>
              <a:gd name="connsiteX32" fmla="*/ 4857510 w 8758529"/>
              <a:gd name="connsiteY32" fmla="*/ 686653 h 3390166"/>
              <a:gd name="connsiteX0" fmla="*/ 4857510 w 8758529"/>
              <a:gd name="connsiteY0" fmla="*/ 686653 h 3390166"/>
              <a:gd name="connsiteX1" fmla="*/ 4830078 w 8758529"/>
              <a:gd name="connsiteY1" fmla="*/ 741517 h 3390166"/>
              <a:gd name="connsiteX2" fmla="*/ 4674630 w 8758529"/>
              <a:gd name="connsiteY2" fmla="*/ 933541 h 3390166"/>
              <a:gd name="connsiteX3" fmla="*/ 4994670 w 8758529"/>
              <a:gd name="connsiteY3" fmla="*/ 1527901 h 3390166"/>
              <a:gd name="connsiteX4" fmla="*/ 5022102 w 8758529"/>
              <a:gd name="connsiteY4" fmla="*/ 1948525 h 3390166"/>
              <a:gd name="connsiteX5" fmla="*/ 4564902 w 8758529"/>
              <a:gd name="connsiteY5" fmla="*/ 2222845 h 3390166"/>
              <a:gd name="connsiteX6" fmla="*/ 3979686 w 8758529"/>
              <a:gd name="connsiteY6" fmla="*/ 2085685 h 3390166"/>
              <a:gd name="connsiteX7" fmla="*/ 3421902 w 8758529"/>
              <a:gd name="connsiteY7" fmla="*/ 1902805 h 3390166"/>
              <a:gd name="connsiteX8" fmla="*/ 3348750 w 8758529"/>
              <a:gd name="connsiteY8" fmla="*/ 1473037 h 3390166"/>
              <a:gd name="connsiteX9" fmla="*/ 3330462 w 8758529"/>
              <a:gd name="connsiteY9" fmla="*/ 1134709 h 3390166"/>
              <a:gd name="connsiteX10" fmla="*/ 2662950 w 8758529"/>
              <a:gd name="connsiteY10" fmla="*/ 887821 h 3390166"/>
              <a:gd name="connsiteX11" fmla="*/ 1721118 w 8758529"/>
              <a:gd name="connsiteY11" fmla="*/ 768949 h 3390166"/>
              <a:gd name="connsiteX12" fmla="*/ 742710 w 8758529"/>
              <a:gd name="connsiteY12" fmla="*/ 503773 h 3390166"/>
              <a:gd name="connsiteX13" fmla="*/ 230646 w 8758529"/>
              <a:gd name="connsiteY13" fmla="*/ 540349 h 3390166"/>
              <a:gd name="connsiteX14" fmla="*/ 20334 w 8758529"/>
              <a:gd name="connsiteY14" fmla="*/ 1820509 h 3390166"/>
              <a:gd name="connsiteX15" fmla="*/ 111774 w 8758529"/>
              <a:gd name="connsiteY15" fmla="*/ 3347557 h 3390166"/>
              <a:gd name="connsiteX16" fmla="*/ 934734 w 8758529"/>
              <a:gd name="connsiteY16" fmla="*/ 2881213 h 3390166"/>
              <a:gd name="connsiteX17" fmla="*/ 1419366 w 8758529"/>
              <a:gd name="connsiteY17" fmla="*/ 1985101 h 3390166"/>
              <a:gd name="connsiteX18" fmla="*/ 2397774 w 8758529"/>
              <a:gd name="connsiteY18" fmla="*/ 1994245 h 3390166"/>
              <a:gd name="connsiteX19" fmla="*/ 2781822 w 8758529"/>
              <a:gd name="connsiteY19" fmla="*/ 2561173 h 3390166"/>
              <a:gd name="connsiteX20" fmla="*/ 3796806 w 8758529"/>
              <a:gd name="connsiteY20" fmla="*/ 3091525 h 3390166"/>
              <a:gd name="connsiteX21" fmla="*/ 4738638 w 8758529"/>
              <a:gd name="connsiteY21" fmla="*/ 2771485 h 3390166"/>
              <a:gd name="connsiteX22" fmla="*/ 5113542 w 8758529"/>
              <a:gd name="connsiteY22" fmla="*/ 2506309 h 3390166"/>
              <a:gd name="connsiteX23" fmla="*/ 5753622 w 8758529"/>
              <a:gd name="connsiteY23" fmla="*/ 2451445 h 3390166"/>
              <a:gd name="connsiteX24" fmla="*/ 6759462 w 8758529"/>
              <a:gd name="connsiteY24" fmla="*/ 2378293 h 3390166"/>
              <a:gd name="connsiteX25" fmla="*/ 7838454 w 8758529"/>
              <a:gd name="connsiteY25" fmla="*/ 2442301 h 3390166"/>
              <a:gd name="connsiteX26" fmla="*/ 8451102 w 8758529"/>
              <a:gd name="connsiteY26" fmla="*/ 2085685 h 3390166"/>
              <a:gd name="connsiteX27" fmla="*/ 8606550 w 8758529"/>
              <a:gd name="connsiteY27" fmla="*/ 540349 h 3390166"/>
              <a:gd name="connsiteX28" fmla="*/ 8679702 w 8758529"/>
              <a:gd name="connsiteY28" fmla="*/ 853 h 3390166"/>
              <a:gd name="connsiteX29" fmla="*/ 7417830 w 8758529"/>
              <a:gd name="connsiteY29" fmla="*/ 421477 h 3390166"/>
              <a:gd name="connsiteX30" fmla="*/ 6009654 w 8758529"/>
              <a:gd name="connsiteY30" fmla="*/ 659221 h 3390166"/>
              <a:gd name="connsiteX31" fmla="*/ 5003814 w 8758529"/>
              <a:gd name="connsiteY31" fmla="*/ 622645 h 3390166"/>
              <a:gd name="connsiteX32" fmla="*/ 4857510 w 8758529"/>
              <a:gd name="connsiteY32" fmla="*/ 686653 h 3390166"/>
              <a:gd name="connsiteX0" fmla="*/ 4857510 w 8758529"/>
              <a:gd name="connsiteY0" fmla="*/ 686653 h 3390166"/>
              <a:gd name="connsiteX1" fmla="*/ 4830078 w 8758529"/>
              <a:gd name="connsiteY1" fmla="*/ 741517 h 3390166"/>
              <a:gd name="connsiteX2" fmla="*/ 4674630 w 8758529"/>
              <a:gd name="connsiteY2" fmla="*/ 933541 h 3390166"/>
              <a:gd name="connsiteX3" fmla="*/ 4994670 w 8758529"/>
              <a:gd name="connsiteY3" fmla="*/ 1527901 h 3390166"/>
              <a:gd name="connsiteX4" fmla="*/ 5022102 w 8758529"/>
              <a:gd name="connsiteY4" fmla="*/ 1948525 h 3390166"/>
              <a:gd name="connsiteX5" fmla="*/ 4564902 w 8758529"/>
              <a:gd name="connsiteY5" fmla="*/ 2222845 h 3390166"/>
              <a:gd name="connsiteX6" fmla="*/ 3979686 w 8758529"/>
              <a:gd name="connsiteY6" fmla="*/ 2085685 h 3390166"/>
              <a:gd name="connsiteX7" fmla="*/ 3421902 w 8758529"/>
              <a:gd name="connsiteY7" fmla="*/ 1902805 h 3390166"/>
              <a:gd name="connsiteX8" fmla="*/ 3348750 w 8758529"/>
              <a:gd name="connsiteY8" fmla="*/ 1473037 h 3390166"/>
              <a:gd name="connsiteX9" fmla="*/ 3330462 w 8758529"/>
              <a:gd name="connsiteY9" fmla="*/ 1134709 h 3390166"/>
              <a:gd name="connsiteX10" fmla="*/ 2662950 w 8758529"/>
              <a:gd name="connsiteY10" fmla="*/ 887821 h 3390166"/>
              <a:gd name="connsiteX11" fmla="*/ 1721118 w 8758529"/>
              <a:gd name="connsiteY11" fmla="*/ 768949 h 3390166"/>
              <a:gd name="connsiteX12" fmla="*/ 742710 w 8758529"/>
              <a:gd name="connsiteY12" fmla="*/ 503773 h 3390166"/>
              <a:gd name="connsiteX13" fmla="*/ 230646 w 8758529"/>
              <a:gd name="connsiteY13" fmla="*/ 540349 h 3390166"/>
              <a:gd name="connsiteX14" fmla="*/ 20334 w 8758529"/>
              <a:gd name="connsiteY14" fmla="*/ 1820509 h 3390166"/>
              <a:gd name="connsiteX15" fmla="*/ 111774 w 8758529"/>
              <a:gd name="connsiteY15" fmla="*/ 3347557 h 3390166"/>
              <a:gd name="connsiteX16" fmla="*/ 934734 w 8758529"/>
              <a:gd name="connsiteY16" fmla="*/ 2881213 h 3390166"/>
              <a:gd name="connsiteX17" fmla="*/ 1419366 w 8758529"/>
              <a:gd name="connsiteY17" fmla="*/ 1985101 h 3390166"/>
              <a:gd name="connsiteX18" fmla="*/ 2397774 w 8758529"/>
              <a:gd name="connsiteY18" fmla="*/ 1994245 h 3390166"/>
              <a:gd name="connsiteX19" fmla="*/ 2781822 w 8758529"/>
              <a:gd name="connsiteY19" fmla="*/ 2561173 h 3390166"/>
              <a:gd name="connsiteX20" fmla="*/ 3796806 w 8758529"/>
              <a:gd name="connsiteY20" fmla="*/ 3091525 h 3390166"/>
              <a:gd name="connsiteX21" fmla="*/ 4738638 w 8758529"/>
              <a:gd name="connsiteY21" fmla="*/ 2771485 h 3390166"/>
              <a:gd name="connsiteX22" fmla="*/ 5113542 w 8758529"/>
              <a:gd name="connsiteY22" fmla="*/ 2506309 h 3390166"/>
              <a:gd name="connsiteX23" fmla="*/ 5753622 w 8758529"/>
              <a:gd name="connsiteY23" fmla="*/ 2451445 h 3390166"/>
              <a:gd name="connsiteX24" fmla="*/ 6759462 w 8758529"/>
              <a:gd name="connsiteY24" fmla="*/ 2378293 h 3390166"/>
              <a:gd name="connsiteX25" fmla="*/ 7838454 w 8758529"/>
              <a:gd name="connsiteY25" fmla="*/ 2442301 h 3390166"/>
              <a:gd name="connsiteX26" fmla="*/ 8451102 w 8758529"/>
              <a:gd name="connsiteY26" fmla="*/ 2085685 h 3390166"/>
              <a:gd name="connsiteX27" fmla="*/ 8606550 w 8758529"/>
              <a:gd name="connsiteY27" fmla="*/ 540349 h 3390166"/>
              <a:gd name="connsiteX28" fmla="*/ 8679702 w 8758529"/>
              <a:gd name="connsiteY28" fmla="*/ 853 h 3390166"/>
              <a:gd name="connsiteX29" fmla="*/ 7417830 w 8758529"/>
              <a:gd name="connsiteY29" fmla="*/ 421477 h 3390166"/>
              <a:gd name="connsiteX30" fmla="*/ 6009654 w 8758529"/>
              <a:gd name="connsiteY30" fmla="*/ 659221 h 3390166"/>
              <a:gd name="connsiteX31" fmla="*/ 5003814 w 8758529"/>
              <a:gd name="connsiteY31" fmla="*/ 622645 h 3390166"/>
              <a:gd name="connsiteX32" fmla="*/ 4857510 w 8758529"/>
              <a:gd name="connsiteY32" fmla="*/ 686653 h 3390166"/>
              <a:gd name="connsiteX0" fmla="*/ 4857510 w 8758529"/>
              <a:gd name="connsiteY0" fmla="*/ 686653 h 3390166"/>
              <a:gd name="connsiteX1" fmla="*/ 4830078 w 8758529"/>
              <a:gd name="connsiteY1" fmla="*/ 741517 h 3390166"/>
              <a:gd name="connsiteX2" fmla="*/ 4674630 w 8758529"/>
              <a:gd name="connsiteY2" fmla="*/ 933541 h 3390166"/>
              <a:gd name="connsiteX3" fmla="*/ 4994670 w 8758529"/>
              <a:gd name="connsiteY3" fmla="*/ 1527901 h 3390166"/>
              <a:gd name="connsiteX4" fmla="*/ 5022102 w 8758529"/>
              <a:gd name="connsiteY4" fmla="*/ 1948525 h 3390166"/>
              <a:gd name="connsiteX5" fmla="*/ 4564902 w 8758529"/>
              <a:gd name="connsiteY5" fmla="*/ 2222845 h 3390166"/>
              <a:gd name="connsiteX6" fmla="*/ 3979686 w 8758529"/>
              <a:gd name="connsiteY6" fmla="*/ 2085685 h 3390166"/>
              <a:gd name="connsiteX7" fmla="*/ 3421902 w 8758529"/>
              <a:gd name="connsiteY7" fmla="*/ 1902805 h 3390166"/>
              <a:gd name="connsiteX8" fmla="*/ 3348750 w 8758529"/>
              <a:gd name="connsiteY8" fmla="*/ 1473037 h 3390166"/>
              <a:gd name="connsiteX9" fmla="*/ 3330462 w 8758529"/>
              <a:gd name="connsiteY9" fmla="*/ 1134709 h 3390166"/>
              <a:gd name="connsiteX10" fmla="*/ 3120150 w 8758529"/>
              <a:gd name="connsiteY10" fmla="*/ 293461 h 3390166"/>
              <a:gd name="connsiteX11" fmla="*/ 1721118 w 8758529"/>
              <a:gd name="connsiteY11" fmla="*/ 768949 h 3390166"/>
              <a:gd name="connsiteX12" fmla="*/ 742710 w 8758529"/>
              <a:gd name="connsiteY12" fmla="*/ 503773 h 3390166"/>
              <a:gd name="connsiteX13" fmla="*/ 230646 w 8758529"/>
              <a:gd name="connsiteY13" fmla="*/ 540349 h 3390166"/>
              <a:gd name="connsiteX14" fmla="*/ 20334 w 8758529"/>
              <a:gd name="connsiteY14" fmla="*/ 1820509 h 3390166"/>
              <a:gd name="connsiteX15" fmla="*/ 111774 w 8758529"/>
              <a:gd name="connsiteY15" fmla="*/ 3347557 h 3390166"/>
              <a:gd name="connsiteX16" fmla="*/ 934734 w 8758529"/>
              <a:gd name="connsiteY16" fmla="*/ 2881213 h 3390166"/>
              <a:gd name="connsiteX17" fmla="*/ 1419366 w 8758529"/>
              <a:gd name="connsiteY17" fmla="*/ 1985101 h 3390166"/>
              <a:gd name="connsiteX18" fmla="*/ 2397774 w 8758529"/>
              <a:gd name="connsiteY18" fmla="*/ 1994245 h 3390166"/>
              <a:gd name="connsiteX19" fmla="*/ 2781822 w 8758529"/>
              <a:gd name="connsiteY19" fmla="*/ 2561173 h 3390166"/>
              <a:gd name="connsiteX20" fmla="*/ 3796806 w 8758529"/>
              <a:gd name="connsiteY20" fmla="*/ 3091525 h 3390166"/>
              <a:gd name="connsiteX21" fmla="*/ 4738638 w 8758529"/>
              <a:gd name="connsiteY21" fmla="*/ 2771485 h 3390166"/>
              <a:gd name="connsiteX22" fmla="*/ 5113542 w 8758529"/>
              <a:gd name="connsiteY22" fmla="*/ 2506309 h 3390166"/>
              <a:gd name="connsiteX23" fmla="*/ 5753622 w 8758529"/>
              <a:gd name="connsiteY23" fmla="*/ 2451445 h 3390166"/>
              <a:gd name="connsiteX24" fmla="*/ 6759462 w 8758529"/>
              <a:gd name="connsiteY24" fmla="*/ 2378293 h 3390166"/>
              <a:gd name="connsiteX25" fmla="*/ 7838454 w 8758529"/>
              <a:gd name="connsiteY25" fmla="*/ 2442301 h 3390166"/>
              <a:gd name="connsiteX26" fmla="*/ 8451102 w 8758529"/>
              <a:gd name="connsiteY26" fmla="*/ 2085685 h 3390166"/>
              <a:gd name="connsiteX27" fmla="*/ 8606550 w 8758529"/>
              <a:gd name="connsiteY27" fmla="*/ 540349 h 3390166"/>
              <a:gd name="connsiteX28" fmla="*/ 8679702 w 8758529"/>
              <a:gd name="connsiteY28" fmla="*/ 853 h 3390166"/>
              <a:gd name="connsiteX29" fmla="*/ 7417830 w 8758529"/>
              <a:gd name="connsiteY29" fmla="*/ 421477 h 3390166"/>
              <a:gd name="connsiteX30" fmla="*/ 6009654 w 8758529"/>
              <a:gd name="connsiteY30" fmla="*/ 659221 h 3390166"/>
              <a:gd name="connsiteX31" fmla="*/ 5003814 w 8758529"/>
              <a:gd name="connsiteY31" fmla="*/ 622645 h 3390166"/>
              <a:gd name="connsiteX32" fmla="*/ 4857510 w 8758529"/>
              <a:gd name="connsiteY32" fmla="*/ 686653 h 3390166"/>
              <a:gd name="connsiteX0" fmla="*/ 4857510 w 8758529"/>
              <a:gd name="connsiteY0" fmla="*/ 686653 h 3390166"/>
              <a:gd name="connsiteX1" fmla="*/ 4830078 w 8758529"/>
              <a:gd name="connsiteY1" fmla="*/ 741517 h 3390166"/>
              <a:gd name="connsiteX2" fmla="*/ 4674630 w 8758529"/>
              <a:gd name="connsiteY2" fmla="*/ 933541 h 3390166"/>
              <a:gd name="connsiteX3" fmla="*/ 4994670 w 8758529"/>
              <a:gd name="connsiteY3" fmla="*/ 1527901 h 3390166"/>
              <a:gd name="connsiteX4" fmla="*/ 5022102 w 8758529"/>
              <a:gd name="connsiteY4" fmla="*/ 1948525 h 3390166"/>
              <a:gd name="connsiteX5" fmla="*/ 4564902 w 8758529"/>
              <a:gd name="connsiteY5" fmla="*/ 2222845 h 3390166"/>
              <a:gd name="connsiteX6" fmla="*/ 3979686 w 8758529"/>
              <a:gd name="connsiteY6" fmla="*/ 2085685 h 3390166"/>
              <a:gd name="connsiteX7" fmla="*/ 3421902 w 8758529"/>
              <a:gd name="connsiteY7" fmla="*/ 1902805 h 3390166"/>
              <a:gd name="connsiteX8" fmla="*/ 3348750 w 8758529"/>
              <a:gd name="connsiteY8" fmla="*/ 1473037 h 3390166"/>
              <a:gd name="connsiteX9" fmla="*/ 3330462 w 8758529"/>
              <a:gd name="connsiteY9" fmla="*/ 1134709 h 3390166"/>
              <a:gd name="connsiteX10" fmla="*/ 3120150 w 8758529"/>
              <a:gd name="connsiteY10" fmla="*/ 293461 h 3390166"/>
              <a:gd name="connsiteX11" fmla="*/ 1565670 w 8758529"/>
              <a:gd name="connsiteY11" fmla="*/ 55717 h 3390166"/>
              <a:gd name="connsiteX12" fmla="*/ 742710 w 8758529"/>
              <a:gd name="connsiteY12" fmla="*/ 503773 h 3390166"/>
              <a:gd name="connsiteX13" fmla="*/ 230646 w 8758529"/>
              <a:gd name="connsiteY13" fmla="*/ 540349 h 3390166"/>
              <a:gd name="connsiteX14" fmla="*/ 20334 w 8758529"/>
              <a:gd name="connsiteY14" fmla="*/ 1820509 h 3390166"/>
              <a:gd name="connsiteX15" fmla="*/ 111774 w 8758529"/>
              <a:gd name="connsiteY15" fmla="*/ 3347557 h 3390166"/>
              <a:gd name="connsiteX16" fmla="*/ 934734 w 8758529"/>
              <a:gd name="connsiteY16" fmla="*/ 2881213 h 3390166"/>
              <a:gd name="connsiteX17" fmla="*/ 1419366 w 8758529"/>
              <a:gd name="connsiteY17" fmla="*/ 1985101 h 3390166"/>
              <a:gd name="connsiteX18" fmla="*/ 2397774 w 8758529"/>
              <a:gd name="connsiteY18" fmla="*/ 1994245 h 3390166"/>
              <a:gd name="connsiteX19" fmla="*/ 2781822 w 8758529"/>
              <a:gd name="connsiteY19" fmla="*/ 2561173 h 3390166"/>
              <a:gd name="connsiteX20" fmla="*/ 3796806 w 8758529"/>
              <a:gd name="connsiteY20" fmla="*/ 3091525 h 3390166"/>
              <a:gd name="connsiteX21" fmla="*/ 4738638 w 8758529"/>
              <a:gd name="connsiteY21" fmla="*/ 2771485 h 3390166"/>
              <a:gd name="connsiteX22" fmla="*/ 5113542 w 8758529"/>
              <a:gd name="connsiteY22" fmla="*/ 2506309 h 3390166"/>
              <a:gd name="connsiteX23" fmla="*/ 5753622 w 8758529"/>
              <a:gd name="connsiteY23" fmla="*/ 2451445 h 3390166"/>
              <a:gd name="connsiteX24" fmla="*/ 6759462 w 8758529"/>
              <a:gd name="connsiteY24" fmla="*/ 2378293 h 3390166"/>
              <a:gd name="connsiteX25" fmla="*/ 7838454 w 8758529"/>
              <a:gd name="connsiteY25" fmla="*/ 2442301 h 3390166"/>
              <a:gd name="connsiteX26" fmla="*/ 8451102 w 8758529"/>
              <a:gd name="connsiteY26" fmla="*/ 2085685 h 3390166"/>
              <a:gd name="connsiteX27" fmla="*/ 8606550 w 8758529"/>
              <a:gd name="connsiteY27" fmla="*/ 540349 h 3390166"/>
              <a:gd name="connsiteX28" fmla="*/ 8679702 w 8758529"/>
              <a:gd name="connsiteY28" fmla="*/ 853 h 3390166"/>
              <a:gd name="connsiteX29" fmla="*/ 7417830 w 8758529"/>
              <a:gd name="connsiteY29" fmla="*/ 421477 h 3390166"/>
              <a:gd name="connsiteX30" fmla="*/ 6009654 w 8758529"/>
              <a:gd name="connsiteY30" fmla="*/ 659221 h 3390166"/>
              <a:gd name="connsiteX31" fmla="*/ 5003814 w 8758529"/>
              <a:gd name="connsiteY31" fmla="*/ 622645 h 3390166"/>
              <a:gd name="connsiteX32" fmla="*/ 4857510 w 8758529"/>
              <a:gd name="connsiteY32" fmla="*/ 686653 h 3390166"/>
              <a:gd name="connsiteX0" fmla="*/ 4857510 w 8758529"/>
              <a:gd name="connsiteY0" fmla="*/ 686653 h 3390166"/>
              <a:gd name="connsiteX1" fmla="*/ 4830078 w 8758529"/>
              <a:gd name="connsiteY1" fmla="*/ 741517 h 3390166"/>
              <a:gd name="connsiteX2" fmla="*/ 4674630 w 8758529"/>
              <a:gd name="connsiteY2" fmla="*/ 933541 h 3390166"/>
              <a:gd name="connsiteX3" fmla="*/ 4994670 w 8758529"/>
              <a:gd name="connsiteY3" fmla="*/ 1527901 h 3390166"/>
              <a:gd name="connsiteX4" fmla="*/ 5022102 w 8758529"/>
              <a:gd name="connsiteY4" fmla="*/ 1948525 h 3390166"/>
              <a:gd name="connsiteX5" fmla="*/ 4564902 w 8758529"/>
              <a:gd name="connsiteY5" fmla="*/ 2222845 h 3390166"/>
              <a:gd name="connsiteX6" fmla="*/ 3979686 w 8758529"/>
              <a:gd name="connsiteY6" fmla="*/ 2085685 h 3390166"/>
              <a:gd name="connsiteX7" fmla="*/ 3421902 w 8758529"/>
              <a:gd name="connsiteY7" fmla="*/ 1902805 h 3390166"/>
              <a:gd name="connsiteX8" fmla="*/ 3348750 w 8758529"/>
              <a:gd name="connsiteY8" fmla="*/ 1473037 h 3390166"/>
              <a:gd name="connsiteX9" fmla="*/ 3476766 w 8758529"/>
              <a:gd name="connsiteY9" fmla="*/ 1125565 h 3390166"/>
              <a:gd name="connsiteX10" fmla="*/ 3120150 w 8758529"/>
              <a:gd name="connsiteY10" fmla="*/ 293461 h 3390166"/>
              <a:gd name="connsiteX11" fmla="*/ 1565670 w 8758529"/>
              <a:gd name="connsiteY11" fmla="*/ 55717 h 3390166"/>
              <a:gd name="connsiteX12" fmla="*/ 742710 w 8758529"/>
              <a:gd name="connsiteY12" fmla="*/ 503773 h 3390166"/>
              <a:gd name="connsiteX13" fmla="*/ 230646 w 8758529"/>
              <a:gd name="connsiteY13" fmla="*/ 540349 h 3390166"/>
              <a:gd name="connsiteX14" fmla="*/ 20334 w 8758529"/>
              <a:gd name="connsiteY14" fmla="*/ 1820509 h 3390166"/>
              <a:gd name="connsiteX15" fmla="*/ 111774 w 8758529"/>
              <a:gd name="connsiteY15" fmla="*/ 3347557 h 3390166"/>
              <a:gd name="connsiteX16" fmla="*/ 934734 w 8758529"/>
              <a:gd name="connsiteY16" fmla="*/ 2881213 h 3390166"/>
              <a:gd name="connsiteX17" fmla="*/ 1419366 w 8758529"/>
              <a:gd name="connsiteY17" fmla="*/ 1985101 h 3390166"/>
              <a:gd name="connsiteX18" fmla="*/ 2397774 w 8758529"/>
              <a:gd name="connsiteY18" fmla="*/ 1994245 h 3390166"/>
              <a:gd name="connsiteX19" fmla="*/ 2781822 w 8758529"/>
              <a:gd name="connsiteY19" fmla="*/ 2561173 h 3390166"/>
              <a:gd name="connsiteX20" fmla="*/ 3796806 w 8758529"/>
              <a:gd name="connsiteY20" fmla="*/ 3091525 h 3390166"/>
              <a:gd name="connsiteX21" fmla="*/ 4738638 w 8758529"/>
              <a:gd name="connsiteY21" fmla="*/ 2771485 h 3390166"/>
              <a:gd name="connsiteX22" fmla="*/ 5113542 w 8758529"/>
              <a:gd name="connsiteY22" fmla="*/ 2506309 h 3390166"/>
              <a:gd name="connsiteX23" fmla="*/ 5753622 w 8758529"/>
              <a:gd name="connsiteY23" fmla="*/ 2451445 h 3390166"/>
              <a:gd name="connsiteX24" fmla="*/ 6759462 w 8758529"/>
              <a:gd name="connsiteY24" fmla="*/ 2378293 h 3390166"/>
              <a:gd name="connsiteX25" fmla="*/ 7838454 w 8758529"/>
              <a:gd name="connsiteY25" fmla="*/ 2442301 h 3390166"/>
              <a:gd name="connsiteX26" fmla="*/ 8451102 w 8758529"/>
              <a:gd name="connsiteY26" fmla="*/ 2085685 h 3390166"/>
              <a:gd name="connsiteX27" fmla="*/ 8606550 w 8758529"/>
              <a:gd name="connsiteY27" fmla="*/ 540349 h 3390166"/>
              <a:gd name="connsiteX28" fmla="*/ 8679702 w 8758529"/>
              <a:gd name="connsiteY28" fmla="*/ 853 h 3390166"/>
              <a:gd name="connsiteX29" fmla="*/ 7417830 w 8758529"/>
              <a:gd name="connsiteY29" fmla="*/ 421477 h 3390166"/>
              <a:gd name="connsiteX30" fmla="*/ 6009654 w 8758529"/>
              <a:gd name="connsiteY30" fmla="*/ 659221 h 3390166"/>
              <a:gd name="connsiteX31" fmla="*/ 5003814 w 8758529"/>
              <a:gd name="connsiteY31" fmla="*/ 622645 h 3390166"/>
              <a:gd name="connsiteX32" fmla="*/ 4857510 w 8758529"/>
              <a:gd name="connsiteY32" fmla="*/ 686653 h 3390166"/>
              <a:gd name="connsiteX0" fmla="*/ 4857510 w 8758529"/>
              <a:gd name="connsiteY0" fmla="*/ 686653 h 3390166"/>
              <a:gd name="connsiteX1" fmla="*/ 4830078 w 8758529"/>
              <a:gd name="connsiteY1" fmla="*/ 741517 h 3390166"/>
              <a:gd name="connsiteX2" fmla="*/ 4674630 w 8758529"/>
              <a:gd name="connsiteY2" fmla="*/ 933541 h 3390166"/>
              <a:gd name="connsiteX3" fmla="*/ 4994670 w 8758529"/>
              <a:gd name="connsiteY3" fmla="*/ 1527901 h 3390166"/>
              <a:gd name="connsiteX4" fmla="*/ 5022102 w 8758529"/>
              <a:gd name="connsiteY4" fmla="*/ 1948525 h 3390166"/>
              <a:gd name="connsiteX5" fmla="*/ 4564902 w 8758529"/>
              <a:gd name="connsiteY5" fmla="*/ 2222845 h 3390166"/>
              <a:gd name="connsiteX6" fmla="*/ 3979686 w 8758529"/>
              <a:gd name="connsiteY6" fmla="*/ 2085685 h 3390166"/>
              <a:gd name="connsiteX7" fmla="*/ 3421902 w 8758529"/>
              <a:gd name="connsiteY7" fmla="*/ 1902805 h 3390166"/>
              <a:gd name="connsiteX8" fmla="*/ 3348750 w 8758529"/>
              <a:gd name="connsiteY8" fmla="*/ 1473037 h 3390166"/>
              <a:gd name="connsiteX9" fmla="*/ 3476766 w 8758529"/>
              <a:gd name="connsiteY9" fmla="*/ 1125565 h 3390166"/>
              <a:gd name="connsiteX10" fmla="*/ 3147582 w 8758529"/>
              <a:gd name="connsiteY10" fmla="*/ 192877 h 3390166"/>
              <a:gd name="connsiteX11" fmla="*/ 1565670 w 8758529"/>
              <a:gd name="connsiteY11" fmla="*/ 55717 h 3390166"/>
              <a:gd name="connsiteX12" fmla="*/ 742710 w 8758529"/>
              <a:gd name="connsiteY12" fmla="*/ 503773 h 3390166"/>
              <a:gd name="connsiteX13" fmla="*/ 230646 w 8758529"/>
              <a:gd name="connsiteY13" fmla="*/ 540349 h 3390166"/>
              <a:gd name="connsiteX14" fmla="*/ 20334 w 8758529"/>
              <a:gd name="connsiteY14" fmla="*/ 1820509 h 3390166"/>
              <a:gd name="connsiteX15" fmla="*/ 111774 w 8758529"/>
              <a:gd name="connsiteY15" fmla="*/ 3347557 h 3390166"/>
              <a:gd name="connsiteX16" fmla="*/ 934734 w 8758529"/>
              <a:gd name="connsiteY16" fmla="*/ 2881213 h 3390166"/>
              <a:gd name="connsiteX17" fmla="*/ 1419366 w 8758529"/>
              <a:gd name="connsiteY17" fmla="*/ 1985101 h 3390166"/>
              <a:gd name="connsiteX18" fmla="*/ 2397774 w 8758529"/>
              <a:gd name="connsiteY18" fmla="*/ 1994245 h 3390166"/>
              <a:gd name="connsiteX19" fmla="*/ 2781822 w 8758529"/>
              <a:gd name="connsiteY19" fmla="*/ 2561173 h 3390166"/>
              <a:gd name="connsiteX20" fmla="*/ 3796806 w 8758529"/>
              <a:gd name="connsiteY20" fmla="*/ 3091525 h 3390166"/>
              <a:gd name="connsiteX21" fmla="*/ 4738638 w 8758529"/>
              <a:gd name="connsiteY21" fmla="*/ 2771485 h 3390166"/>
              <a:gd name="connsiteX22" fmla="*/ 5113542 w 8758529"/>
              <a:gd name="connsiteY22" fmla="*/ 2506309 h 3390166"/>
              <a:gd name="connsiteX23" fmla="*/ 5753622 w 8758529"/>
              <a:gd name="connsiteY23" fmla="*/ 2451445 h 3390166"/>
              <a:gd name="connsiteX24" fmla="*/ 6759462 w 8758529"/>
              <a:gd name="connsiteY24" fmla="*/ 2378293 h 3390166"/>
              <a:gd name="connsiteX25" fmla="*/ 7838454 w 8758529"/>
              <a:gd name="connsiteY25" fmla="*/ 2442301 h 3390166"/>
              <a:gd name="connsiteX26" fmla="*/ 8451102 w 8758529"/>
              <a:gd name="connsiteY26" fmla="*/ 2085685 h 3390166"/>
              <a:gd name="connsiteX27" fmla="*/ 8606550 w 8758529"/>
              <a:gd name="connsiteY27" fmla="*/ 540349 h 3390166"/>
              <a:gd name="connsiteX28" fmla="*/ 8679702 w 8758529"/>
              <a:gd name="connsiteY28" fmla="*/ 853 h 3390166"/>
              <a:gd name="connsiteX29" fmla="*/ 7417830 w 8758529"/>
              <a:gd name="connsiteY29" fmla="*/ 421477 h 3390166"/>
              <a:gd name="connsiteX30" fmla="*/ 6009654 w 8758529"/>
              <a:gd name="connsiteY30" fmla="*/ 659221 h 3390166"/>
              <a:gd name="connsiteX31" fmla="*/ 5003814 w 8758529"/>
              <a:gd name="connsiteY31" fmla="*/ 622645 h 3390166"/>
              <a:gd name="connsiteX32" fmla="*/ 4857510 w 8758529"/>
              <a:gd name="connsiteY32" fmla="*/ 686653 h 3390166"/>
              <a:gd name="connsiteX0" fmla="*/ 4857510 w 8758529"/>
              <a:gd name="connsiteY0" fmla="*/ 688191 h 3391704"/>
              <a:gd name="connsiteX1" fmla="*/ 4830078 w 8758529"/>
              <a:gd name="connsiteY1" fmla="*/ 743055 h 3391704"/>
              <a:gd name="connsiteX2" fmla="*/ 4674630 w 8758529"/>
              <a:gd name="connsiteY2" fmla="*/ 935079 h 3391704"/>
              <a:gd name="connsiteX3" fmla="*/ 4994670 w 8758529"/>
              <a:gd name="connsiteY3" fmla="*/ 1529439 h 3391704"/>
              <a:gd name="connsiteX4" fmla="*/ 5022102 w 8758529"/>
              <a:gd name="connsiteY4" fmla="*/ 1950063 h 3391704"/>
              <a:gd name="connsiteX5" fmla="*/ 4564902 w 8758529"/>
              <a:gd name="connsiteY5" fmla="*/ 2224383 h 3391704"/>
              <a:gd name="connsiteX6" fmla="*/ 3979686 w 8758529"/>
              <a:gd name="connsiteY6" fmla="*/ 2087223 h 3391704"/>
              <a:gd name="connsiteX7" fmla="*/ 3421902 w 8758529"/>
              <a:gd name="connsiteY7" fmla="*/ 1904343 h 3391704"/>
              <a:gd name="connsiteX8" fmla="*/ 3348750 w 8758529"/>
              <a:gd name="connsiteY8" fmla="*/ 1474575 h 3391704"/>
              <a:gd name="connsiteX9" fmla="*/ 3476766 w 8758529"/>
              <a:gd name="connsiteY9" fmla="*/ 1127103 h 3391704"/>
              <a:gd name="connsiteX10" fmla="*/ 3147582 w 8758529"/>
              <a:gd name="connsiteY10" fmla="*/ 194415 h 3391704"/>
              <a:gd name="connsiteX11" fmla="*/ 1565670 w 8758529"/>
              <a:gd name="connsiteY11" fmla="*/ 20679 h 3391704"/>
              <a:gd name="connsiteX12" fmla="*/ 742710 w 8758529"/>
              <a:gd name="connsiteY12" fmla="*/ 505311 h 3391704"/>
              <a:gd name="connsiteX13" fmla="*/ 230646 w 8758529"/>
              <a:gd name="connsiteY13" fmla="*/ 541887 h 3391704"/>
              <a:gd name="connsiteX14" fmla="*/ 20334 w 8758529"/>
              <a:gd name="connsiteY14" fmla="*/ 1822047 h 3391704"/>
              <a:gd name="connsiteX15" fmla="*/ 111774 w 8758529"/>
              <a:gd name="connsiteY15" fmla="*/ 3349095 h 3391704"/>
              <a:gd name="connsiteX16" fmla="*/ 934734 w 8758529"/>
              <a:gd name="connsiteY16" fmla="*/ 2882751 h 3391704"/>
              <a:gd name="connsiteX17" fmla="*/ 1419366 w 8758529"/>
              <a:gd name="connsiteY17" fmla="*/ 1986639 h 3391704"/>
              <a:gd name="connsiteX18" fmla="*/ 2397774 w 8758529"/>
              <a:gd name="connsiteY18" fmla="*/ 1995783 h 3391704"/>
              <a:gd name="connsiteX19" fmla="*/ 2781822 w 8758529"/>
              <a:gd name="connsiteY19" fmla="*/ 2562711 h 3391704"/>
              <a:gd name="connsiteX20" fmla="*/ 3796806 w 8758529"/>
              <a:gd name="connsiteY20" fmla="*/ 3093063 h 3391704"/>
              <a:gd name="connsiteX21" fmla="*/ 4738638 w 8758529"/>
              <a:gd name="connsiteY21" fmla="*/ 2773023 h 3391704"/>
              <a:gd name="connsiteX22" fmla="*/ 5113542 w 8758529"/>
              <a:gd name="connsiteY22" fmla="*/ 2507847 h 3391704"/>
              <a:gd name="connsiteX23" fmla="*/ 5753622 w 8758529"/>
              <a:gd name="connsiteY23" fmla="*/ 2452983 h 3391704"/>
              <a:gd name="connsiteX24" fmla="*/ 6759462 w 8758529"/>
              <a:gd name="connsiteY24" fmla="*/ 2379831 h 3391704"/>
              <a:gd name="connsiteX25" fmla="*/ 7838454 w 8758529"/>
              <a:gd name="connsiteY25" fmla="*/ 2443839 h 3391704"/>
              <a:gd name="connsiteX26" fmla="*/ 8451102 w 8758529"/>
              <a:gd name="connsiteY26" fmla="*/ 2087223 h 3391704"/>
              <a:gd name="connsiteX27" fmla="*/ 8606550 w 8758529"/>
              <a:gd name="connsiteY27" fmla="*/ 541887 h 3391704"/>
              <a:gd name="connsiteX28" fmla="*/ 8679702 w 8758529"/>
              <a:gd name="connsiteY28" fmla="*/ 2391 h 3391704"/>
              <a:gd name="connsiteX29" fmla="*/ 7417830 w 8758529"/>
              <a:gd name="connsiteY29" fmla="*/ 423015 h 3391704"/>
              <a:gd name="connsiteX30" fmla="*/ 6009654 w 8758529"/>
              <a:gd name="connsiteY30" fmla="*/ 660759 h 3391704"/>
              <a:gd name="connsiteX31" fmla="*/ 5003814 w 8758529"/>
              <a:gd name="connsiteY31" fmla="*/ 624183 h 3391704"/>
              <a:gd name="connsiteX32" fmla="*/ 4857510 w 8758529"/>
              <a:gd name="connsiteY32" fmla="*/ 688191 h 3391704"/>
              <a:gd name="connsiteX0" fmla="*/ 4857510 w 8633756"/>
              <a:gd name="connsiteY0" fmla="*/ 688191 h 3391704"/>
              <a:gd name="connsiteX1" fmla="*/ 4830078 w 8633756"/>
              <a:gd name="connsiteY1" fmla="*/ 743055 h 3391704"/>
              <a:gd name="connsiteX2" fmla="*/ 4674630 w 8633756"/>
              <a:gd name="connsiteY2" fmla="*/ 935079 h 3391704"/>
              <a:gd name="connsiteX3" fmla="*/ 4994670 w 8633756"/>
              <a:gd name="connsiteY3" fmla="*/ 1529439 h 3391704"/>
              <a:gd name="connsiteX4" fmla="*/ 5022102 w 8633756"/>
              <a:gd name="connsiteY4" fmla="*/ 1950063 h 3391704"/>
              <a:gd name="connsiteX5" fmla="*/ 4564902 w 8633756"/>
              <a:gd name="connsiteY5" fmla="*/ 2224383 h 3391704"/>
              <a:gd name="connsiteX6" fmla="*/ 3979686 w 8633756"/>
              <a:gd name="connsiteY6" fmla="*/ 2087223 h 3391704"/>
              <a:gd name="connsiteX7" fmla="*/ 3421902 w 8633756"/>
              <a:gd name="connsiteY7" fmla="*/ 1904343 h 3391704"/>
              <a:gd name="connsiteX8" fmla="*/ 3348750 w 8633756"/>
              <a:gd name="connsiteY8" fmla="*/ 1474575 h 3391704"/>
              <a:gd name="connsiteX9" fmla="*/ 3476766 w 8633756"/>
              <a:gd name="connsiteY9" fmla="*/ 1127103 h 3391704"/>
              <a:gd name="connsiteX10" fmla="*/ 3147582 w 8633756"/>
              <a:gd name="connsiteY10" fmla="*/ 194415 h 3391704"/>
              <a:gd name="connsiteX11" fmla="*/ 1565670 w 8633756"/>
              <a:gd name="connsiteY11" fmla="*/ 20679 h 3391704"/>
              <a:gd name="connsiteX12" fmla="*/ 742710 w 8633756"/>
              <a:gd name="connsiteY12" fmla="*/ 505311 h 3391704"/>
              <a:gd name="connsiteX13" fmla="*/ 230646 w 8633756"/>
              <a:gd name="connsiteY13" fmla="*/ 541887 h 3391704"/>
              <a:gd name="connsiteX14" fmla="*/ 20334 w 8633756"/>
              <a:gd name="connsiteY14" fmla="*/ 1822047 h 3391704"/>
              <a:gd name="connsiteX15" fmla="*/ 111774 w 8633756"/>
              <a:gd name="connsiteY15" fmla="*/ 3349095 h 3391704"/>
              <a:gd name="connsiteX16" fmla="*/ 934734 w 8633756"/>
              <a:gd name="connsiteY16" fmla="*/ 2882751 h 3391704"/>
              <a:gd name="connsiteX17" fmla="*/ 1419366 w 8633756"/>
              <a:gd name="connsiteY17" fmla="*/ 1986639 h 3391704"/>
              <a:gd name="connsiteX18" fmla="*/ 2397774 w 8633756"/>
              <a:gd name="connsiteY18" fmla="*/ 1995783 h 3391704"/>
              <a:gd name="connsiteX19" fmla="*/ 2781822 w 8633756"/>
              <a:gd name="connsiteY19" fmla="*/ 2562711 h 3391704"/>
              <a:gd name="connsiteX20" fmla="*/ 3796806 w 8633756"/>
              <a:gd name="connsiteY20" fmla="*/ 3093063 h 3391704"/>
              <a:gd name="connsiteX21" fmla="*/ 4738638 w 8633756"/>
              <a:gd name="connsiteY21" fmla="*/ 2773023 h 3391704"/>
              <a:gd name="connsiteX22" fmla="*/ 5113542 w 8633756"/>
              <a:gd name="connsiteY22" fmla="*/ 2507847 h 3391704"/>
              <a:gd name="connsiteX23" fmla="*/ 5753622 w 8633756"/>
              <a:gd name="connsiteY23" fmla="*/ 2452983 h 3391704"/>
              <a:gd name="connsiteX24" fmla="*/ 6759462 w 8633756"/>
              <a:gd name="connsiteY24" fmla="*/ 2379831 h 3391704"/>
              <a:gd name="connsiteX25" fmla="*/ 7838454 w 8633756"/>
              <a:gd name="connsiteY25" fmla="*/ 2443839 h 3391704"/>
              <a:gd name="connsiteX26" fmla="*/ 8451102 w 8633756"/>
              <a:gd name="connsiteY26" fmla="*/ 2087223 h 3391704"/>
              <a:gd name="connsiteX27" fmla="*/ 8606550 w 8633756"/>
              <a:gd name="connsiteY27" fmla="*/ 541887 h 3391704"/>
              <a:gd name="connsiteX28" fmla="*/ 7975614 w 8633756"/>
              <a:gd name="connsiteY28" fmla="*/ 624183 h 3391704"/>
              <a:gd name="connsiteX29" fmla="*/ 7417830 w 8633756"/>
              <a:gd name="connsiteY29" fmla="*/ 423015 h 3391704"/>
              <a:gd name="connsiteX30" fmla="*/ 6009654 w 8633756"/>
              <a:gd name="connsiteY30" fmla="*/ 660759 h 3391704"/>
              <a:gd name="connsiteX31" fmla="*/ 5003814 w 8633756"/>
              <a:gd name="connsiteY31" fmla="*/ 624183 h 3391704"/>
              <a:gd name="connsiteX32" fmla="*/ 4857510 w 8633756"/>
              <a:gd name="connsiteY32" fmla="*/ 688191 h 3391704"/>
              <a:gd name="connsiteX0" fmla="*/ 4857510 w 8480465"/>
              <a:gd name="connsiteY0" fmla="*/ 688191 h 3391704"/>
              <a:gd name="connsiteX1" fmla="*/ 4830078 w 8480465"/>
              <a:gd name="connsiteY1" fmla="*/ 743055 h 3391704"/>
              <a:gd name="connsiteX2" fmla="*/ 4674630 w 8480465"/>
              <a:gd name="connsiteY2" fmla="*/ 935079 h 3391704"/>
              <a:gd name="connsiteX3" fmla="*/ 4994670 w 8480465"/>
              <a:gd name="connsiteY3" fmla="*/ 1529439 h 3391704"/>
              <a:gd name="connsiteX4" fmla="*/ 5022102 w 8480465"/>
              <a:gd name="connsiteY4" fmla="*/ 1950063 h 3391704"/>
              <a:gd name="connsiteX5" fmla="*/ 4564902 w 8480465"/>
              <a:gd name="connsiteY5" fmla="*/ 2224383 h 3391704"/>
              <a:gd name="connsiteX6" fmla="*/ 3979686 w 8480465"/>
              <a:gd name="connsiteY6" fmla="*/ 2087223 h 3391704"/>
              <a:gd name="connsiteX7" fmla="*/ 3421902 w 8480465"/>
              <a:gd name="connsiteY7" fmla="*/ 1904343 h 3391704"/>
              <a:gd name="connsiteX8" fmla="*/ 3348750 w 8480465"/>
              <a:gd name="connsiteY8" fmla="*/ 1474575 h 3391704"/>
              <a:gd name="connsiteX9" fmla="*/ 3476766 w 8480465"/>
              <a:gd name="connsiteY9" fmla="*/ 1127103 h 3391704"/>
              <a:gd name="connsiteX10" fmla="*/ 3147582 w 8480465"/>
              <a:gd name="connsiteY10" fmla="*/ 194415 h 3391704"/>
              <a:gd name="connsiteX11" fmla="*/ 1565670 w 8480465"/>
              <a:gd name="connsiteY11" fmla="*/ 20679 h 3391704"/>
              <a:gd name="connsiteX12" fmla="*/ 742710 w 8480465"/>
              <a:gd name="connsiteY12" fmla="*/ 505311 h 3391704"/>
              <a:gd name="connsiteX13" fmla="*/ 230646 w 8480465"/>
              <a:gd name="connsiteY13" fmla="*/ 541887 h 3391704"/>
              <a:gd name="connsiteX14" fmla="*/ 20334 w 8480465"/>
              <a:gd name="connsiteY14" fmla="*/ 1822047 h 3391704"/>
              <a:gd name="connsiteX15" fmla="*/ 111774 w 8480465"/>
              <a:gd name="connsiteY15" fmla="*/ 3349095 h 3391704"/>
              <a:gd name="connsiteX16" fmla="*/ 934734 w 8480465"/>
              <a:gd name="connsiteY16" fmla="*/ 2882751 h 3391704"/>
              <a:gd name="connsiteX17" fmla="*/ 1419366 w 8480465"/>
              <a:gd name="connsiteY17" fmla="*/ 1986639 h 3391704"/>
              <a:gd name="connsiteX18" fmla="*/ 2397774 w 8480465"/>
              <a:gd name="connsiteY18" fmla="*/ 1995783 h 3391704"/>
              <a:gd name="connsiteX19" fmla="*/ 2781822 w 8480465"/>
              <a:gd name="connsiteY19" fmla="*/ 2562711 h 3391704"/>
              <a:gd name="connsiteX20" fmla="*/ 3796806 w 8480465"/>
              <a:gd name="connsiteY20" fmla="*/ 3093063 h 3391704"/>
              <a:gd name="connsiteX21" fmla="*/ 4738638 w 8480465"/>
              <a:gd name="connsiteY21" fmla="*/ 2773023 h 3391704"/>
              <a:gd name="connsiteX22" fmla="*/ 5113542 w 8480465"/>
              <a:gd name="connsiteY22" fmla="*/ 2507847 h 3391704"/>
              <a:gd name="connsiteX23" fmla="*/ 5753622 w 8480465"/>
              <a:gd name="connsiteY23" fmla="*/ 2452983 h 3391704"/>
              <a:gd name="connsiteX24" fmla="*/ 6759462 w 8480465"/>
              <a:gd name="connsiteY24" fmla="*/ 2379831 h 3391704"/>
              <a:gd name="connsiteX25" fmla="*/ 7838454 w 8480465"/>
              <a:gd name="connsiteY25" fmla="*/ 2443839 h 3391704"/>
              <a:gd name="connsiteX26" fmla="*/ 8451102 w 8480465"/>
              <a:gd name="connsiteY26" fmla="*/ 2087223 h 3391704"/>
              <a:gd name="connsiteX27" fmla="*/ 8341374 w 8480465"/>
              <a:gd name="connsiteY27" fmla="*/ 1017375 h 3391704"/>
              <a:gd name="connsiteX28" fmla="*/ 7975614 w 8480465"/>
              <a:gd name="connsiteY28" fmla="*/ 624183 h 3391704"/>
              <a:gd name="connsiteX29" fmla="*/ 7417830 w 8480465"/>
              <a:gd name="connsiteY29" fmla="*/ 423015 h 3391704"/>
              <a:gd name="connsiteX30" fmla="*/ 6009654 w 8480465"/>
              <a:gd name="connsiteY30" fmla="*/ 660759 h 3391704"/>
              <a:gd name="connsiteX31" fmla="*/ 5003814 w 8480465"/>
              <a:gd name="connsiteY31" fmla="*/ 624183 h 3391704"/>
              <a:gd name="connsiteX32" fmla="*/ 4857510 w 8480465"/>
              <a:gd name="connsiteY32" fmla="*/ 688191 h 339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80465" h="3391704">
                <a:moveTo>
                  <a:pt x="4857510" y="688191"/>
                </a:moveTo>
                <a:cubicBezTo>
                  <a:pt x="4828554" y="708003"/>
                  <a:pt x="4860558" y="701907"/>
                  <a:pt x="4830078" y="743055"/>
                </a:cubicBezTo>
                <a:cubicBezTo>
                  <a:pt x="4799598" y="784203"/>
                  <a:pt x="4647198" y="804015"/>
                  <a:pt x="4674630" y="935079"/>
                </a:cubicBezTo>
                <a:cubicBezTo>
                  <a:pt x="4702062" y="1066143"/>
                  <a:pt x="4936758" y="1360275"/>
                  <a:pt x="4994670" y="1529439"/>
                </a:cubicBezTo>
                <a:cubicBezTo>
                  <a:pt x="5052582" y="1698603"/>
                  <a:pt x="5093730" y="1834239"/>
                  <a:pt x="5022102" y="1950063"/>
                </a:cubicBezTo>
                <a:cubicBezTo>
                  <a:pt x="4950474" y="2065887"/>
                  <a:pt x="4738638" y="2201523"/>
                  <a:pt x="4564902" y="2224383"/>
                </a:cubicBezTo>
                <a:cubicBezTo>
                  <a:pt x="4391166" y="2247243"/>
                  <a:pt x="4170186" y="2140563"/>
                  <a:pt x="3979686" y="2087223"/>
                </a:cubicBezTo>
                <a:cubicBezTo>
                  <a:pt x="3789186" y="2033883"/>
                  <a:pt x="3527058" y="2006451"/>
                  <a:pt x="3421902" y="1904343"/>
                </a:cubicBezTo>
                <a:cubicBezTo>
                  <a:pt x="3316746" y="1802235"/>
                  <a:pt x="3339606" y="1604115"/>
                  <a:pt x="3348750" y="1474575"/>
                </a:cubicBezTo>
                <a:cubicBezTo>
                  <a:pt x="3357894" y="1345035"/>
                  <a:pt x="3510294" y="1340463"/>
                  <a:pt x="3476766" y="1127103"/>
                </a:cubicBezTo>
                <a:cubicBezTo>
                  <a:pt x="3443238" y="913743"/>
                  <a:pt x="3466098" y="378819"/>
                  <a:pt x="3147582" y="194415"/>
                </a:cubicBezTo>
                <a:cubicBezTo>
                  <a:pt x="2829066" y="10011"/>
                  <a:pt x="1966482" y="-31137"/>
                  <a:pt x="1565670" y="20679"/>
                </a:cubicBezTo>
                <a:cubicBezTo>
                  <a:pt x="1164858" y="72495"/>
                  <a:pt x="965214" y="418443"/>
                  <a:pt x="742710" y="505311"/>
                </a:cubicBezTo>
                <a:cubicBezTo>
                  <a:pt x="520206" y="592179"/>
                  <a:pt x="351042" y="322431"/>
                  <a:pt x="230646" y="541887"/>
                </a:cubicBezTo>
                <a:cubicBezTo>
                  <a:pt x="110250" y="761343"/>
                  <a:pt x="40146" y="1354179"/>
                  <a:pt x="20334" y="1822047"/>
                </a:cubicBezTo>
                <a:cubicBezTo>
                  <a:pt x="522" y="2289915"/>
                  <a:pt x="-40626" y="3172311"/>
                  <a:pt x="111774" y="3349095"/>
                </a:cubicBezTo>
                <a:cubicBezTo>
                  <a:pt x="264174" y="3525879"/>
                  <a:pt x="716802" y="3109827"/>
                  <a:pt x="934734" y="2882751"/>
                </a:cubicBezTo>
                <a:cubicBezTo>
                  <a:pt x="1152666" y="2655675"/>
                  <a:pt x="1175526" y="2134467"/>
                  <a:pt x="1419366" y="1986639"/>
                </a:cubicBezTo>
                <a:cubicBezTo>
                  <a:pt x="1663206" y="1838811"/>
                  <a:pt x="2170698" y="1899771"/>
                  <a:pt x="2397774" y="1995783"/>
                </a:cubicBezTo>
                <a:cubicBezTo>
                  <a:pt x="2624850" y="2091795"/>
                  <a:pt x="2548650" y="2379831"/>
                  <a:pt x="2781822" y="2562711"/>
                </a:cubicBezTo>
                <a:cubicBezTo>
                  <a:pt x="3014994" y="2745591"/>
                  <a:pt x="3470670" y="3058011"/>
                  <a:pt x="3796806" y="3093063"/>
                </a:cubicBezTo>
                <a:cubicBezTo>
                  <a:pt x="4122942" y="3128115"/>
                  <a:pt x="4519182" y="2870559"/>
                  <a:pt x="4738638" y="2773023"/>
                </a:cubicBezTo>
                <a:cubicBezTo>
                  <a:pt x="4958094" y="2675487"/>
                  <a:pt x="4944378" y="2561187"/>
                  <a:pt x="5113542" y="2507847"/>
                </a:cubicBezTo>
                <a:cubicBezTo>
                  <a:pt x="5282706" y="2454507"/>
                  <a:pt x="5753622" y="2452983"/>
                  <a:pt x="5753622" y="2452983"/>
                </a:cubicBezTo>
                <a:cubicBezTo>
                  <a:pt x="6027942" y="2431647"/>
                  <a:pt x="6411990" y="2381355"/>
                  <a:pt x="6759462" y="2379831"/>
                </a:cubicBezTo>
                <a:cubicBezTo>
                  <a:pt x="7106934" y="2378307"/>
                  <a:pt x="7556514" y="2492607"/>
                  <a:pt x="7838454" y="2443839"/>
                </a:cubicBezTo>
                <a:cubicBezTo>
                  <a:pt x="8120394" y="2395071"/>
                  <a:pt x="8367282" y="2324967"/>
                  <a:pt x="8451102" y="2087223"/>
                </a:cubicBezTo>
                <a:cubicBezTo>
                  <a:pt x="8534922" y="1849479"/>
                  <a:pt x="8420622" y="1261215"/>
                  <a:pt x="8341374" y="1017375"/>
                </a:cubicBezTo>
                <a:cubicBezTo>
                  <a:pt x="8262126" y="773535"/>
                  <a:pt x="8129538" y="723243"/>
                  <a:pt x="7975614" y="624183"/>
                </a:cubicBezTo>
                <a:cubicBezTo>
                  <a:pt x="7821690" y="525123"/>
                  <a:pt x="7745490" y="416919"/>
                  <a:pt x="7417830" y="423015"/>
                </a:cubicBezTo>
                <a:cubicBezTo>
                  <a:pt x="7090170" y="429111"/>
                  <a:pt x="6411990" y="627231"/>
                  <a:pt x="6009654" y="660759"/>
                </a:cubicBezTo>
                <a:cubicBezTo>
                  <a:pt x="5607318" y="694287"/>
                  <a:pt x="5192790" y="621135"/>
                  <a:pt x="5003814" y="624183"/>
                </a:cubicBezTo>
                <a:cubicBezTo>
                  <a:pt x="4814838" y="627231"/>
                  <a:pt x="4886466" y="668379"/>
                  <a:pt x="4857510" y="688191"/>
                </a:cubicBezTo>
                <a:close/>
              </a:path>
            </a:pathLst>
          </a:cu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Freeform 8"/>
          <p:cNvSpPr/>
          <p:nvPr/>
        </p:nvSpPr>
        <p:spPr>
          <a:xfrm>
            <a:off x="1338594" y="3545586"/>
            <a:ext cx="3407143" cy="2382128"/>
          </a:xfrm>
          <a:custGeom>
            <a:avLst/>
            <a:gdLst>
              <a:gd name="connsiteX0" fmla="*/ 80676 w 4882912"/>
              <a:gd name="connsiteY0" fmla="*/ 1365744 h 3206778"/>
              <a:gd name="connsiteX1" fmla="*/ 16668 w 4882912"/>
              <a:gd name="connsiteY1" fmla="*/ 2655048 h 3206778"/>
              <a:gd name="connsiteX2" fmla="*/ 126396 w 4882912"/>
              <a:gd name="connsiteY2" fmla="*/ 2947656 h 3206778"/>
              <a:gd name="connsiteX3" fmla="*/ 1205388 w 4882912"/>
              <a:gd name="connsiteY3" fmla="*/ 3112248 h 3206778"/>
              <a:gd name="connsiteX4" fmla="*/ 2650140 w 4882912"/>
              <a:gd name="connsiteY4" fmla="*/ 3203688 h 3206778"/>
              <a:gd name="connsiteX5" fmla="*/ 4241196 w 4882912"/>
              <a:gd name="connsiteY5" fmla="*/ 3002520 h 3206778"/>
              <a:gd name="connsiteX6" fmla="*/ 4689252 w 4882912"/>
              <a:gd name="connsiteY6" fmla="*/ 2298432 h 3206778"/>
              <a:gd name="connsiteX7" fmla="*/ 4872132 w 4882912"/>
              <a:gd name="connsiteY7" fmla="*/ 1649208 h 3206778"/>
              <a:gd name="connsiteX8" fmla="*/ 4396644 w 4882912"/>
              <a:gd name="connsiteY8" fmla="*/ 1493760 h 3206778"/>
              <a:gd name="connsiteX9" fmla="*/ 3994308 w 4882912"/>
              <a:gd name="connsiteY9" fmla="*/ 1237728 h 3206778"/>
              <a:gd name="connsiteX10" fmla="*/ 3354228 w 4882912"/>
              <a:gd name="connsiteY10" fmla="*/ 1073136 h 3206778"/>
              <a:gd name="connsiteX11" fmla="*/ 3006756 w 4882912"/>
              <a:gd name="connsiteY11" fmla="*/ 826248 h 3206778"/>
              <a:gd name="connsiteX12" fmla="*/ 2659284 w 4882912"/>
              <a:gd name="connsiteY12" fmla="*/ 487920 h 3206778"/>
              <a:gd name="connsiteX13" fmla="*/ 2467260 w 4882912"/>
              <a:gd name="connsiteY13" fmla="*/ 140448 h 3206778"/>
              <a:gd name="connsiteX14" fmla="*/ 2394108 w 4882912"/>
              <a:gd name="connsiteY14" fmla="*/ 39864 h 3206778"/>
              <a:gd name="connsiteX15" fmla="*/ 2147220 w 4882912"/>
              <a:gd name="connsiteY15" fmla="*/ 12432 h 3206778"/>
              <a:gd name="connsiteX16" fmla="*/ 1854612 w 4882912"/>
              <a:gd name="connsiteY16" fmla="*/ 3288 h 3206778"/>
              <a:gd name="connsiteX17" fmla="*/ 1653444 w 4882912"/>
              <a:gd name="connsiteY17" fmla="*/ 67296 h 3206778"/>
              <a:gd name="connsiteX18" fmla="*/ 1507140 w 4882912"/>
              <a:gd name="connsiteY18" fmla="*/ 167880 h 3206778"/>
              <a:gd name="connsiteX19" fmla="*/ 1324260 w 4882912"/>
              <a:gd name="connsiteY19" fmla="*/ 469632 h 3206778"/>
              <a:gd name="connsiteX20" fmla="*/ 1251108 w 4882912"/>
              <a:gd name="connsiteY20" fmla="*/ 789672 h 3206778"/>
              <a:gd name="connsiteX21" fmla="*/ 1004220 w 4882912"/>
              <a:gd name="connsiteY21" fmla="*/ 1118856 h 3206778"/>
              <a:gd name="connsiteX22" fmla="*/ 702468 w 4882912"/>
              <a:gd name="connsiteY22" fmla="*/ 1356600 h 3206778"/>
              <a:gd name="connsiteX23" fmla="*/ 226980 w 4882912"/>
              <a:gd name="connsiteY23" fmla="*/ 1493760 h 3206778"/>
              <a:gd name="connsiteX24" fmla="*/ 80676 w 4882912"/>
              <a:gd name="connsiteY24" fmla="*/ 1365744 h 3206778"/>
              <a:gd name="connsiteX0" fmla="*/ 441345 w 4905876"/>
              <a:gd name="connsiteY0" fmla="*/ 2196664 h 3206778"/>
              <a:gd name="connsiteX1" fmla="*/ 39632 w 4905876"/>
              <a:gd name="connsiteY1" fmla="*/ 2655048 h 3206778"/>
              <a:gd name="connsiteX2" fmla="*/ 149360 w 4905876"/>
              <a:gd name="connsiteY2" fmla="*/ 2947656 h 3206778"/>
              <a:gd name="connsiteX3" fmla="*/ 1228352 w 4905876"/>
              <a:gd name="connsiteY3" fmla="*/ 3112248 h 3206778"/>
              <a:gd name="connsiteX4" fmla="*/ 2673104 w 4905876"/>
              <a:gd name="connsiteY4" fmla="*/ 3203688 h 3206778"/>
              <a:gd name="connsiteX5" fmla="*/ 4264160 w 4905876"/>
              <a:gd name="connsiteY5" fmla="*/ 3002520 h 3206778"/>
              <a:gd name="connsiteX6" fmla="*/ 4712216 w 4905876"/>
              <a:gd name="connsiteY6" fmla="*/ 2298432 h 3206778"/>
              <a:gd name="connsiteX7" fmla="*/ 4895096 w 4905876"/>
              <a:gd name="connsiteY7" fmla="*/ 1649208 h 3206778"/>
              <a:gd name="connsiteX8" fmla="*/ 4419608 w 4905876"/>
              <a:gd name="connsiteY8" fmla="*/ 1493760 h 3206778"/>
              <a:gd name="connsiteX9" fmla="*/ 4017272 w 4905876"/>
              <a:gd name="connsiteY9" fmla="*/ 1237728 h 3206778"/>
              <a:gd name="connsiteX10" fmla="*/ 3377192 w 4905876"/>
              <a:gd name="connsiteY10" fmla="*/ 1073136 h 3206778"/>
              <a:gd name="connsiteX11" fmla="*/ 3029720 w 4905876"/>
              <a:gd name="connsiteY11" fmla="*/ 826248 h 3206778"/>
              <a:gd name="connsiteX12" fmla="*/ 2682248 w 4905876"/>
              <a:gd name="connsiteY12" fmla="*/ 487920 h 3206778"/>
              <a:gd name="connsiteX13" fmla="*/ 2490224 w 4905876"/>
              <a:gd name="connsiteY13" fmla="*/ 140448 h 3206778"/>
              <a:gd name="connsiteX14" fmla="*/ 2417072 w 4905876"/>
              <a:gd name="connsiteY14" fmla="*/ 39864 h 3206778"/>
              <a:gd name="connsiteX15" fmla="*/ 2170184 w 4905876"/>
              <a:gd name="connsiteY15" fmla="*/ 12432 h 3206778"/>
              <a:gd name="connsiteX16" fmla="*/ 1877576 w 4905876"/>
              <a:gd name="connsiteY16" fmla="*/ 3288 h 3206778"/>
              <a:gd name="connsiteX17" fmla="*/ 1676408 w 4905876"/>
              <a:gd name="connsiteY17" fmla="*/ 67296 h 3206778"/>
              <a:gd name="connsiteX18" fmla="*/ 1530104 w 4905876"/>
              <a:gd name="connsiteY18" fmla="*/ 167880 h 3206778"/>
              <a:gd name="connsiteX19" fmla="*/ 1347224 w 4905876"/>
              <a:gd name="connsiteY19" fmla="*/ 469632 h 3206778"/>
              <a:gd name="connsiteX20" fmla="*/ 1274072 w 4905876"/>
              <a:gd name="connsiteY20" fmla="*/ 789672 h 3206778"/>
              <a:gd name="connsiteX21" fmla="*/ 1027184 w 4905876"/>
              <a:gd name="connsiteY21" fmla="*/ 1118856 h 3206778"/>
              <a:gd name="connsiteX22" fmla="*/ 725432 w 4905876"/>
              <a:gd name="connsiteY22" fmla="*/ 1356600 h 3206778"/>
              <a:gd name="connsiteX23" fmla="*/ 249944 w 4905876"/>
              <a:gd name="connsiteY23" fmla="*/ 1493760 h 3206778"/>
              <a:gd name="connsiteX24" fmla="*/ 441345 w 4905876"/>
              <a:gd name="connsiteY24" fmla="*/ 2196664 h 3206778"/>
              <a:gd name="connsiteX0" fmla="*/ 722742 w 4924613"/>
              <a:gd name="connsiteY0" fmla="*/ 2261292 h 3206778"/>
              <a:gd name="connsiteX1" fmla="*/ 58369 w 4924613"/>
              <a:gd name="connsiteY1" fmla="*/ 2655048 h 3206778"/>
              <a:gd name="connsiteX2" fmla="*/ 168097 w 4924613"/>
              <a:gd name="connsiteY2" fmla="*/ 2947656 h 3206778"/>
              <a:gd name="connsiteX3" fmla="*/ 1247089 w 4924613"/>
              <a:gd name="connsiteY3" fmla="*/ 3112248 h 3206778"/>
              <a:gd name="connsiteX4" fmla="*/ 2691841 w 4924613"/>
              <a:gd name="connsiteY4" fmla="*/ 3203688 h 3206778"/>
              <a:gd name="connsiteX5" fmla="*/ 4282897 w 4924613"/>
              <a:gd name="connsiteY5" fmla="*/ 3002520 h 3206778"/>
              <a:gd name="connsiteX6" fmla="*/ 4730953 w 4924613"/>
              <a:gd name="connsiteY6" fmla="*/ 2298432 h 3206778"/>
              <a:gd name="connsiteX7" fmla="*/ 4913833 w 4924613"/>
              <a:gd name="connsiteY7" fmla="*/ 1649208 h 3206778"/>
              <a:gd name="connsiteX8" fmla="*/ 4438345 w 4924613"/>
              <a:gd name="connsiteY8" fmla="*/ 1493760 h 3206778"/>
              <a:gd name="connsiteX9" fmla="*/ 4036009 w 4924613"/>
              <a:gd name="connsiteY9" fmla="*/ 1237728 h 3206778"/>
              <a:gd name="connsiteX10" fmla="*/ 3395929 w 4924613"/>
              <a:gd name="connsiteY10" fmla="*/ 1073136 h 3206778"/>
              <a:gd name="connsiteX11" fmla="*/ 3048457 w 4924613"/>
              <a:gd name="connsiteY11" fmla="*/ 826248 h 3206778"/>
              <a:gd name="connsiteX12" fmla="*/ 2700985 w 4924613"/>
              <a:gd name="connsiteY12" fmla="*/ 487920 h 3206778"/>
              <a:gd name="connsiteX13" fmla="*/ 2508961 w 4924613"/>
              <a:gd name="connsiteY13" fmla="*/ 140448 h 3206778"/>
              <a:gd name="connsiteX14" fmla="*/ 2435809 w 4924613"/>
              <a:gd name="connsiteY14" fmla="*/ 39864 h 3206778"/>
              <a:gd name="connsiteX15" fmla="*/ 2188921 w 4924613"/>
              <a:gd name="connsiteY15" fmla="*/ 12432 h 3206778"/>
              <a:gd name="connsiteX16" fmla="*/ 1896313 w 4924613"/>
              <a:gd name="connsiteY16" fmla="*/ 3288 h 3206778"/>
              <a:gd name="connsiteX17" fmla="*/ 1695145 w 4924613"/>
              <a:gd name="connsiteY17" fmla="*/ 67296 h 3206778"/>
              <a:gd name="connsiteX18" fmla="*/ 1548841 w 4924613"/>
              <a:gd name="connsiteY18" fmla="*/ 167880 h 3206778"/>
              <a:gd name="connsiteX19" fmla="*/ 1365961 w 4924613"/>
              <a:gd name="connsiteY19" fmla="*/ 469632 h 3206778"/>
              <a:gd name="connsiteX20" fmla="*/ 1292809 w 4924613"/>
              <a:gd name="connsiteY20" fmla="*/ 789672 h 3206778"/>
              <a:gd name="connsiteX21" fmla="*/ 1045921 w 4924613"/>
              <a:gd name="connsiteY21" fmla="*/ 1118856 h 3206778"/>
              <a:gd name="connsiteX22" fmla="*/ 744169 w 4924613"/>
              <a:gd name="connsiteY22" fmla="*/ 1356600 h 3206778"/>
              <a:gd name="connsiteX23" fmla="*/ 268681 w 4924613"/>
              <a:gd name="connsiteY23" fmla="*/ 1493760 h 3206778"/>
              <a:gd name="connsiteX24" fmla="*/ 722742 w 4924613"/>
              <a:gd name="connsiteY24" fmla="*/ 2261292 h 3206778"/>
              <a:gd name="connsiteX0" fmla="*/ 555045 w 4756916"/>
              <a:gd name="connsiteY0" fmla="*/ 2261292 h 3206778"/>
              <a:gd name="connsiteX1" fmla="*/ 1194589 w 4756916"/>
              <a:gd name="connsiteY1" fmla="*/ 2747373 h 3206778"/>
              <a:gd name="connsiteX2" fmla="*/ 400 w 4756916"/>
              <a:gd name="connsiteY2" fmla="*/ 2947656 h 3206778"/>
              <a:gd name="connsiteX3" fmla="*/ 1079392 w 4756916"/>
              <a:gd name="connsiteY3" fmla="*/ 3112248 h 3206778"/>
              <a:gd name="connsiteX4" fmla="*/ 2524144 w 4756916"/>
              <a:gd name="connsiteY4" fmla="*/ 3203688 h 3206778"/>
              <a:gd name="connsiteX5" fmla="*/ 4115200 w 4756916"/>
              <a:gd name="connsiteY5" fmla="*/ 3002520 h 3206778"/>
              <a:gd name="connsiteX6" fmla="*/ 4563256 w 4756916"/>
              <a:gd name="connsiteY6" fmla="*/ 2298432 h 3206778"/>
              <a:gd name="connsiteX7" fmla="*/ 4746136 w 4756916"/>
              <a:gd name="connsiteY7" fmla="*/ 1649208 h 3206778"/>
              <a:gd name="connsiteX8" fmla="*/ 4270648 w 4756916"/>
              <a:gd name="connsiteY8" fmla="*/ 1493760 h 3206778"/>
              <a:gd name="connsiteX9" fmla="*/ 3868312 w 4756916"/>
              <a:gd name="connsiteY9" fmla="*/ 1237728 h 3206778"/>
              <a:gd name="connsiteX10" fmla="*/ 3228232 w 4756916"/>
              <a:gd name="connsiteY10" fmla="*/ 1073136 h 3206778"/>
              <a:gd name="connsiteX11" fmla="*/ 2880760 w 4756916"/>
              <a:gd name="connsiteY11" fmla="*/ 826248 h 3206778"/>
              <a:gd name="connsiteX12" fmla="*/ 2533288 w 4756916"/>
              <a:gd name="connsiteY12" fmla="*/ 487920 h 3206778"/>
              <a:gd name="connsiteX13" fmla="*/ 2341264 w 4756916"/>
              <a:gd name="connsiteY13" fmla="*/ 140448 h 3206778"/>
              <a:gd name="connsiteX14" fmla="*/ 2268112 w 4756916"/>
              <a:gd name="connsiteY14" fmla="*/ 39864 h 3206778"/>
              <a:gd name="connsiteX15" fmla="*/ 2021224 w 4756916"/>
              <a:gd name="connsiteY15" fmla="*/ 12432 h 3206778"/>
              <a:gd name="connsiteX16" fmla="*/ 1728616 w 4756916"/>
              <a:gd name="connsiteY16" fmla="*/ 3288 h 3206778"/>
              <a:gd name="connsiteX17" fmla="*/ 1527448 w 4756916"/>
              <a:gd name="connsiteY17" fmla="*/ 67296 h 3206778"/>
              <a:gd name="connsiteX18" fmla="*/ 1381144 w 4756916"/>
              <a:gd name="connsiteY18" fmla="*/ 167880 h 3206778"/>
              <a:gd name="connsiteX19" fmla="*/ 1198264 w 4756916"/>
              <a:gd name="connsiteY19" fmla="*/ 469632 h 3206778"/>
              <a:gd name="connsiteX20" fmla="*/ 1125112 w 4756916"/>
              <a:gd name="connsiteY20" fmla="*/ 789672 h 3206778"/>
              <a:gd name="connsiteX21" fmla="*/ 878224 w 4756916"/>
              <a:gd name="connsiteY21" fmla="*/ 1118856 h 3206778"/>
              <a:gd name="connsiteX22" fmla="*/ 576472 w 4756916"/>
              <a:gd name="connsiteY22" fmla="*/ 1356600 h 3206778"/>
              <a:gd name="connsiteX23" fmla="*/ 100984 w 4756916"/>
              <a:gd name="connsiteY23" fmla="*/ 1493760 h 3206778"/>
              <a:gd name="connsiteX24" fmla="*/ 555045 w 4756916"/>
              <a:gd name="connsiteY24" fmla="*/ 2261292 h 3206778"/>
              <a:gd name="connsiteX0" fmla="*/ 454096 w 4655967"/>
              <a:gd name="connsiteY0" fmla="*/ 2261292 h 3206891"/>
              <a:gd name="connsiteX1" fmla="*/ 1093640 w 4655967"/>
              <a:gd name="connsiteY1" fmla="*/ 2747373 h 3206891"/>
              <a:gd name="connsiteX2" fmla="*/ 978231 w 4655967"/>
              <a:gd name="connsiteY2" fmla="*/ 2929191 h 3206891"/>
              <a:gd name="connsiteX3" fmla="*/ 978443 w 4655967"/>
              <a:gd name="connsiteY3" fmla="*/ 3112248 h 3206891"/>
              <a:gd name="connsiteX4" fmla="*/ 2423195 w 4655967"/>
              <a:gd name="connsiteY4" fmla="*/ 3203688 h 3206891"/>
              <a:gd name="connsiteX5" fmla="*/ 4014251 w 4655967"/>
              <a:gd name="connsiteY5" fmla="*/ 3002520 h 3206891"/>
              <a:gd name="connsiteX6" fmla="*/ 4462307 w 4655967"/>
              <a:gd name="connsiteY6" fmla="*/ 2298432 h 3206891"/>
              <a:gd name="connsiteX7" fmla="*/ 4645187 w 4655967"/>
              <a:gd name="connsiteY7" fmla="*/ 1649208 h 3206891"/>
              <a:gd name="connsiteX8" fmla="*/ 4169699 w 4655967"/>
              <a:gd name="connsiteY8" fmla="*/ 1493760 h 3206891"/>
              <a:gd name="connsiteX9" fmla="*/ 3767363 w 4655967"/>
              <a:gd name="connsiteY9" fmla="*/ 1237728 h 3206891"/>
              <a:gd name="connsiteX10" fmla="*/ 3127283 w 4655967"/>
              <a:gd name="connsiteY10" fmla="*/ 1073136 h 3206891"/>
              <a:gd name="connsiteX11" fmla="*/ 2779811 w 4655967"/>
              <a:gd name="connsiteY11" fmla="*/ 826248 h 3206891"/>
              <a:gd name="connsiteX12" fmla="*/ 2432339 w 4655967"/>
              <a:gd name="connsiteY12" fmla="*/ 487920 h 3206891"/>
              <a:gd name="connsiteX13" fmla="*/ 2240315 w 4655967"/>
              <a:gd name="connsiteY13" fmla="*/ 140448 h 3206891"/>
              <a:gd name="connsiteX14" fmla="*/ 2167163 w 4655967"/>
              <a:gd name="connsiteY14" fmla="*/ 39864 h 3206891"/>
              <a:gd name="connsiteX15" fmla="*/ 1920275 w 4655967"/>
              <a:gd name="connsiteY15" fmla="*/ 12432 h 3206891"/>
              <a:gd name="connsiteX16" fmla="*/ 1627667 w 4655967"/>
              <a:gd name="connsiteY16" fmla="*/ 3288 h 3206891"/>
              <a:gd name="connsiteX17" fmla="*/ 1426499 w 4655967"/>
              <a:gd name="connsiteY17" fmla="*/ 67296 h 3206891"/>
              <a:gd name="connsiteX18" fmla="*/ 1280195 w 4655967"/>
              <a:gd name="connsiteY18" fmla="*/ 167880 h 3206891"/>
              <a:gd name="connsiteX19" fmla="*/ 1097315 w 4655967"/>
              <a:gd name="connsiteY19" fmla="*/ 469632 h 3206891"/>
              <a:gd name="connsiteX20" fmla="*/ 1024163 w 4655967"/>
              <a:gd name="connsiteY20" fmla="*/ 789672 h 3206891"/>
              <a:gd name="connsiteX21" fmla="*/ 777275 w 4655967"/>
              <a:gd name="connsiteY21" fmla="*/ 1118856 h 3206891"/>
              <a:gd name="connsiteX22" fmla="*/ 475523 w 4655967"/>
              <a:gd name="connsiteY22" fmla="*/ 1356600 h 3206891"/>
              <a:gd name="connsiteX23" fmla="*/ 35 w 4655967"/>
              <a:gd name="connsiteY23" fmla="*/ 1493760 h 3206891"/>
              <a:gd name="connsiteX24" fmla="*/ 454096 w 4655967"/>
              <a:gd name="connsiteY24" fmla="*/ 2261292 h 3206891"/>
              <a:gd name="connsiteX0" fmla="*/ 690901 w 4658255"/>
              <a:gd name="connsiteY0" fmla="*/ 2215130 h 3206891"/>
              <a:gd name="connsiteX1" fmla="*/ 1095928 w 4658255"/>
              <a:gd name="connsiteY1" fmla="*/ 2747373 h 3206891"/>
              <a:gd name="connsiteX2" fmla="*/ 980519 w 4658255"/>
              <a:gd name="connsiteY2" fmla="*/ 2929191 h 3206891"/>
              <a:gd name="connsiteX3" fmla="*/ 980731 w 4658255"/>
              <a:gd name="connsiteY3" fmla="*/ 3112248 h 3206891"/>
              <a:gd name="connsiteX4" fmla="*/ 2425483 w 4658255"/>
              <a:gd name="connsiteY4" fmla="*/ 3203688 h 3206891"/>
              <a:gd name="connsiteX5" fmla="*/ 4016539 w 4658255"/>
              <a:gd name="connsiteY5" fmla="*/ 3002520 h 3206891"/>
              <a:gd name="connsiteX6" fmla="*/ 4464595 w 4658255"/>
              <a:gd name="connsiteY6" fmla="*/ 2298432 h 3206891"/>
              <a:gd name="connsiteX7" fmla="*/ 4647475 w 4658255"/>
              <a:gd name="connsiteY7" fmla="*/ 1649208 h 3206891"/>
              <a:gd name="connsiteX8" fmla="*/ 4171987 w 4658255"/>
              <a:gd name="connsiteY8" fmla="*/ 1493760 h 3206891"/>
              <a:gd name="connsiteX9" fmla="*/ 3769651 w 4658255"/>
              <a:gd name="connsiteY9" fmla="*/ 1237728 h 3206891"/>
              <a:gd name="connsiteX10" fmla="*/ 3129571 w 4658255"/>
              <a:gd name="connsiteY10" fmla="*/ 1073136 h 3206891"/>
              <a:gd name="connsiteX11" fmla="*/ 2782099 w 4658255"/>
              <a:gd name="connsiteY11" fmla="*/ 826248 h 3206891"/>
              <a:gd name="connsiteX12" fmla="*/ 2434627 w 4658255"/>
              <a:gd name="connsiteY12" fmla="*/ 487920 h 3206891"/>
              <a:gd name="connsiteX13" fmla="*/ 2242603 w 4658255"/>
              <a:gd name="connsiteY13" fmla="*/ 140448 h 3206891"/>
              <a:gd name="connsiteX14" fmla="*/ 2169451 w 4658255"/>
              <a:gd name="connsiteY14" fmla="*/ 39864 h 3206891"/>
              <a:gd name="connsiteX15" fmla="*/ 1922563 w 4658255"/>
              <a:gd name="connsiteY15" fmla="*/ 12432 h 3206891"/>
              <a:gd name="connsiteX16" fmla="*/ 1629955 w 4658255"/>
              <a:gd name="connsiteY16" fmla="*/ 3288 h 3206891"/>
              <a:gd name="connsiteX17" fmla="*/ 1428787 w 4658255"/>
              <a:gd name="connsiteY17" fmla="*/ 67296 h 3206891"/>
              <a:gd name="connsiteX18" fmla="*/ 1282483 w 4658255"/>
              <a:gd name="connsiteY18" fmla="*/ 167880 h 3206891"/>
              <a:gd name="connsiteX19" fmla="*/ 1099603 w 4658255"/>
              <a:gd name="connsiteY19" fmla="*/ 469632 h 3206891"/>
              <a:gd name="connsiteX20" fmla="*/ 1026451 w 4658255"/>
              <a:gd name="connsiteY20" fmla="*/ 789672 h 3206891"/>
              <a:gd name="connsiteX21" fmla="*/ 779563 w 4658255"/>
              <a:gd name="connsiteY21" fmla="*/ 1118856 h 3206891"/>
              <a:gd name="connsiteX22" fmla="*/ 477811 w 4658255"/>
              <a:gd name="connsiteY22" fmla="*/ 1356600 h 3206891"/>
              <a:gd name="connsiteX23" fmla="*/ 2323 w 4658255"/>
              <a:gd name="connsiteY23" fmla="*/ 1493760 h 3206891"/>
              <a:gd name="connsiteX24" fmla="*/ 690901 w 4658255"/>
              <a:gd name="connsiteY24" fmla="*/ 2215130 h 3206891"/>
              <a:gd name="connsiteX0" fmla="*/ 786905 w 4660452"/>
              <a:gd name="connsiteY0" fmla="*/ 2168968 h 3206891"/>
              <a:gd name="connsiteX1" fmla="*/ 1098125 w 4660452"/>
              <a:gd name="connsiteY1" fmla="*/ 2747373 h 3206891"/>
              <a:gd name="connsiteX2" fmla="*/ 982716 w 4660452"/>
              <a:gd name="connsiteY2" fmla="*/ 2929191 h 3206891"/>
              <a:gd name="connsiteX3" fmla="*/ 982928 w 4660452"/>
              <a:gd name="connsiteY3" fmla="*/ 3112248 h 3206891"/>
              <a:gd name="connsiteX4" fmla="*/ 2427680 w 4660452"/>
              <a:gd name="connsiteY4" fmla="*/ 3203688 h 3206891"/>
              <a:gd name="connsiteX5" fmla="*/ 4018736 w 4660452"/>
              <a:gd name="connsiteY5" fmla="*/ 3002520 h 3206891"/>
              <a:gd name="connsiteX6" fmla="*/ 4466792 w 4660452"/>
              <a:gd name="connsiteY6" fmla="*/ 2298432 h 3206891"/>
              <a:gd name="connsiteX7" fmla="*/ 4649672 w 4660452"/>
              <a:gd name="connsiteY7" fmla="*/ 1649208 h 3206891"/>
              <a:gd name="connsiteX8" fmla="*/ 4174184 w 4660452"/>
              <a:gd name="connsiteY8" fmla="*/ 1493760 h 3206891"/>
              <a:gd name="connsiteX9" fmla="*/ 3771848 w 4660452"/>
              <a:gd name="connsiteY9" fmla="*/ 1237728 h 3206891"/>
              <a:gd name="connsiteX10" fmla="*/ 3131768 w 4660452"/>
              <a:gd name="connsiteY10" fmla="*/ 1073136 h 3206891"/>
              <a:gd name="connsiteX11" fmla="*/ 2784296 w 4660452"/>
              <a:gd name="connsiteY11" fmla="*/ 826248 h 3206891"/>
              <a:gd name="connsiteX12" fmla="*/ 2436824 w 4660452"/>
              <a:gd name="connsiteY12" fmla="*/ 487920 h 3206891"/>
              <a:gd name="connsiteX13" fmla="*/ 2244800 w 4660452"/>
              <a:gd name="connsiteY13" fmla="*/ 140448 h 3206891"/>
              <a:gd name="connsiteX14" fmla="*/ 2171648 w 4660452"/>
              <a:gd name="connsiteY14" fmla="*/ 39864 h 3206891"/>
              <a:gd name="connsiteX15" fmla="*/ 1924760 w 4660452"/>
              <a:gd name="connsiteY15" fmla="*/ 12432 h 3206891"/>
              <a:gd name="connsiteX16" fmla="*/ 1632152 w 4660452"/>
              <a:gd name="connsiteY16" fmla="*/ 3288 h 3206891"/>
              <a:gd name="connsiteX17" fmla="*/ 1430984 w 4660452"/>
              <a:gd name="connsiteY17" fmla="*/ 67296 h 3206891"/>
              <a:gd name="connsiteX18" fmla="*/ 1284680 w 4660452"/>
              <a:gd name="connsiteY18" fmla="*/ 167880 h 3206891"/>
              <a:gd name="connsiteX19" fmla="*/ 1101800 w 4660452"/>
              <a:gd name="connsiteY19" fmla="*/ 469632 h 3206891"/>
              <a:gd name="connsiteX20" fmla="*/ 1028648 w 4660452"/>
              <a:gd name="connsiteY20" fmla="*/ 789672 h 3206891"/>
              <a:gd name="connsiteX21" fmla="*/ 781760 w 4660452"/>
              <a:gd name="connsiteY21" fmla="*/ 1118856 h 3206891"/>
              <a:gd name="connsiteX22" fmla="*/ 480008 w 4660452"/>
              <a:gd name="connsiteY22" fmla="*/ 1356600 h 3206891"/>
              <a:gd name="connsiteX23" fmla="*/ 4520 w 4660452"/>
              <a:gd name="connsiteY23" fmla="*/ 1493760 h 3206891"/>
              <a:gd name="connsiteX24" fmla="*/ 786905 w 4660452"/>
              <a:gd name="connsiteY24" fmla="*/ 2168968 h 320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60452" h="3206891">
                <a:moveTo>
                  <a:pt x="786905" y="2168968"/>
                </a:moveTo>
                <a:cubicBezTo>
                  <a:pt x="969172" y="2377903"/>
                  <a:pt x="1065490" y="2620669"/>
                  <a:pt x="1098125" y="2747373"/>
                </a:cubicBezTo>
                <a:cubicBezTo>
                  <a:pt x="1130760" y="2874077"/>
                  <a:pt x="1001915" y="2868379"/>
                  <a:pt x="982716" y="2929191"/>
                </a:cubicBezTo>
                <a:cubicBezTo>
                  <a:pt x="963517" y="2990003"/>
                  <a:pt x="742101" y="3066499"/>
                  <a:pt x="982928" y="3112248"/>
                </a:cubicBezTo>
                <a:cubicBezTo>
                  <a:pt x="1223755" y="3157997"/>
                  <a:pt x="1921712" y="3221976"/>
                  <a:pt x="2427680" y="3203688"/>
                </a:cubicBezTo>
                <a:cubicBezTo>
                  <a:pt x="2933648" y="3185400"/>
                  <a:pt x="3678884" y="3153396"/>
                  <a:pt x="4018736" y="3002520"/>
                </a:cubicBezTo>
                <a:cubicBezTo>
                  <a:pt x="4358588" y="2851644"/>
                  <a:pt x="4361636" y="2523984"/>
                  <a:pt x="4466792" y="2298432"/>
                </a:cubicBezTo>
                <a:cubicBezTo>
                  <a:pt x="4571948" y="2072880"/>
                  <a:pt x="4698440" y="1783320"/>
                  <a:pt x="4649672" y="1649208"/>
                </a:cubicBezTo>
                <a:cubicBezTo>
                  <a:pt x="4600904" y="1515096"/>
                  <a:pt x="4320488" y="1562340"/>
                  <a:pt x="4174184" y="1493760"/>
                </a:cubicBezTo>
                <a:cubicBezTo>
                  <a:pt x="4027880" y="1425180"/>
                  <a:pt x="3945584" y="1307832"/>
                  <a:pt x="3771848" y="1237728"/>
                </a:cubicBezTo>
                <a:cubicBezTo>
                  <a:pt x="3598112" y="1167624"/>
                  <a:pt x="3296360" y="1141716"/>
                  <a:pt x="3131768" y="1073136"/>
                </a:cubicBezTo>
                <a:cubicBezTo>
                  <a:pt x="2967176" y="1004556"/>
                  <a:pt x="2900120" y="923784"/>
                  <a:pt x="2784296" y="826248"/>
                </a:cubicBezTo>
                <a:cubicBezTo>
                  <a:pt x="2668472" y="728712"/>
                  <a:pt x="2526740" y="602220"/>
                  <a:pt x="2436824" y="487920"/>
                </a:cubicBezTo>
                <a:cubicBezTo>
                  <a:pt x="2346908" y="373620"/>
                  <a:pt x="2288996" y="215124"/>
                  <a:pt x="2244800" y="140448"/>
                </a:cubicBezTo>
                <a:cubicBezTo>
                  <a:pt x="2200604" y="65772"/>
                  <a:pt x="2224988" y="61200"/>
                  <a:pt x="2171648" y="39864"/>
                </a:cubicBezTo>
                <a:cubicBezTo>
                  <a:pt x="2118308" y="18528"/>
                  <a:pt x="2014676" y="18528"/>
                  <a:pt x="1924760" y="12432"/>
                </a:cubicBezTo>
                <a:cubicBezTo>
                  <a:pt x="1834844" y="6336"/>
                  <a:pt x="1714448" y="-5856"/>
                  <a:pt x="1632152" y="3288"/>
                </a:cubicBezTo>
                <a:cubicBezTo>
                  <a:pt x="1549856" y="12432"/>
                  <a:pt x="1488896" y="39864"/>
                  <a:pt x="1430984" y="67296"/>
                </a:cubicBezTo>
                <a:cubicBezTo>
                  <a:pt x="1373072" y="94728"/>
                  <a:pt x="1339544" y="100824"/>
                  <a:pt x="1284680" y="167880"/>
                </a:cubicBezTo>
                <a:cubicBezTo>
                  <a:pt x="1229816" y="234936"/>
                  <a:pt x="1144472" y="366000"/>
                  <a:pt x="1101800" y="469632"/>
                </a:cubicBezTo>
                <a:cubicBezTo>
                  <a:pt x="1059128" y="573264"/>
                  <a:pt x="1081988" y="681468"/>
                  <a:pt x="1028648" y="789672"/>
                </a:cubicBezTo>
                <a:cubicBezTo>
                  <a:pt x="975308" y="897876"/>
                  <a:pt x="873200" y="1024368"/>
                  <a:pt x="781760" y="1118856"/>
                </a:cubicBezTo>
                <a:cubicBezTo>
                  <a:pt x="690320" y="1213344"/>
                  <a:pt x="609548" y="1294116"/>
                  <a:pt x="480008" y="1356600"/>
                </a:cubicBezTo>
                <a:cubicBezTo>
                  <a:pt x="350468" y="1419084"/>
                  <a:pt x="-46629" y="1358365"/>
                  <a:pt x="4520" y="1493760"/>
                </a:cubicBezTo>
                <a:cubicBezTo>
                  <a:pt x="55669" y="1629155"/>
                  <a:pt x="604638" y="1960033"/>
                  <a:pt x="786905" y="2168968"/>
                </a:cubicBez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Freeform 9"/>
          <p:cNvSpPr/>
          <p:nvPr/>
        </p:nvSpPr>
        <p:spPr>
          <a:xfrm>
            <a:off x="4495658" y="3894580"/>
            <a:ext cx="2834348" cy="1890572"/>
          </a:xfrm>
          <a:custGeom>
            <a:avLst/>
            <a:gdLst>
              <a:gd name="connsiteX0" fmla="*/ 1074102 w 3779131"/>
              <a:gd name="connsiteY0" fmla="*/ 138179 h 2520763"/>
              <a:gd name="connsiteX1" fmla="*/ 790638 w 3779131"/>
              <a:gd name="connsiteY1" fmla="*/ 193043 h 2520763"/>
              <a:gd name="connsiteX2" fmla="*/ 635190 w 3779131"/>
              <a:gd name="connsiteY2" fmla="*/ 284483 h 2520763"/>
              <a:gd name="connsiteX3" fmla="*/ 397446 w 3779131"/>
              <a:gd name="connsiteY3" fmla="*/ 385067 h 2520763"/>
              <a:gd name="connsiteX4" fmla="*/ 168846 w 3779131"/>
              <a:gd name="connsiteY4" fmla="*/ 677675 h 2520763"/>
              <a:gd name="connsiteX5" fmla="*/ 241998 w 3779131"/>
              <a:gd name="connsiteY5" fmla="*/ 860555 h 2520763"/>
              <a:gd name="connsiteX6" fmla="*/ 388302 w 3779131"/>
              <a:gd name="connsiteY6" fmla="*/ 1171451 h 2520763"/>
              <a:gd name="connsiteX7" fmla="*/ 342582 w 3779131"/>
              <a:gd name="connsiteY7" fmla="*/ 1582931 h 2520763"/>
              <a:gd name="connsiteX8" fmla="*/ 68262 w 3779131"/>
              <a:gd name="connsiteY8" fmla="*/ 2131571 h 2520763"/>
              <a:gd name="connsiteX9" fmla="*/ 13398 w 3779131"/>
              <a:gd name="connsiteY9" fmla="*/ 2332739 h 2520763"/>
              <a:gd name="connsiteX10" fmla="*/ 269430 w 3779131"/>
              <a:gd name="connsiteY10" fmla="*/ 2433323 h 2520763"/>
              <a:gd name="connsiteX11" fmla="*/ 1403286 w 3779131"/>
              <a:gd name="connsiteY11" fmla="*/ 2497331 h 2520763"/>
              <a:gd name="connsiteX12" fmla="*/ 2610294 w 3779131"/>
              <a:gd name="connsiteY12" fmla="*/ 2378459 h 2520763"/>
              <a:gd name="connsiteX13" fmla="*/ 3698430 w 3779131"/>
              <a:gd name="connsiteY13" fmla="*/ 1116587 h 2520763"/>
              <a:gd name="connsiteX14" fmla="*/ 3606990 w 3779131"/>
              <a:gd name="connsiteY14" fmla="*/ 193043 h 2520763"/>
              <a:gd name="connsiteX15" fmla="*/ 2875470 w 3779131"/>
              <a:gd name="connsiteY15" fmla="*/ 10163 h 2520763"/>
              <a:gd name="connsiteX16" fmla="*/ 2034222 w 3779131"/>
              <a:gd name="connsiteY16" fmla="*/ 37595 h 2520763"/>
              <a:gd name="connsiteX17" fmla="*/ 1074102 w 3779131"/>
              <a:gd name="connsiteY17" fmla="*/ 138179 h 252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79131" h="2520763">
                <a:moveTo>
                  <a:pt x="1074102" y="138179"/>
                </a:moveTo>
                <a:cubicBezTo>
                  <a:pt x="866838" y="164087"/>
                  <a:pt x="863790" y="168659"/>
                  <a:pt x="790638" y="193043"/>
                </a:cubicBezTo>
                <a:cubicBezTo>
                  <a:pt x="717486" y="217427"/>
                  <a:pt x="700722" y="252479"/>
                  <a:pt x="635190" y="284483"/>
                </a:cubicBezTo>
                <a:cubicBezTo>
                  <a:pt x="569658" y="316487"/>
                  <a:pt x="475170" y="319535"/>
                  <a:pt x="397446" y="385067"/>
                </a:cubicBezTo>
                <a:cubicBezTo>
                  <a:pt x="319722" y="450599"/>
                  <a:pt x="194754" y="598427"/>
                  <a:pt x="168846" y="677675"/>
                </a:cubicBezTo>
                <a:cubicBezTo>
                  <a:pt x="142938" y="756923"/>
                  <a:pt x="205422" y="778259"/>
                  <a:pt x="241998" y="860555"/>
                </a:cubicBezTo>
                <a:cubicBezTo>
                  <a:pt x="278574" y="942851"/>
                  <a:pt x="371538" y="1051055"/>
                  <a:pt x="388302" y="1171451"/>
                </a:cubicBezTo>
                <a:cubicBezTo>
                  <a:pt x="405066" y="1291847"/>
                  <a:pt x="395922" y="1422911"/>
                  <a:pt x="342582" y="1582931"/>
                </a:cubicBezTo>
                <a:cubicBezTo>
                  <a:pt x="289242" y="1742951"/>
                  <a:pt x="123126" y="2006603"/>
                  <a:pt x="68262" y="2131571"/>
                </a:cubicBezTo>
                <a:cubicBezTo>
                  <a:pt x="13398" y="2256539"/>
                  <a:pt x="-20130" y="2282447"/>
                  <a:pt x="13398" y="2332739"/>
                </a:cubicBezTo>
                <a:cubicBezTo>
                  <a:pt x="46926" y="2383031"/>
                  <a:pt x="37782" y="2405891"/>
                  <a:pt x="269430" y="2433323"/>
                </a:cubicBezTo>
                <a:cubicBezTo>
                  <a:pt x="501078" y="2460755"/>
                  <a:pt x="1013142" y="2506475"/>
                  <a:pt x="1403286" y="2497331"/>
                </a:cubicBezTo>
                <a:cubicBezTo>
                  <a:pt x="1793430" y="2488187"/>
                  <a:pt x="2227770" y="2608583"/>
                  <a:pt x="2610294" y="2378459"/>
                </a:cubicBezTo>
                <a:cubicBezTo>
                  <a:pt x="2992818" y="2148335"/>
                  <a:pt x="3532314" y="1480823"/>
                  <a:pt x="3698430" y="1116587"/>
                </a:cubicBezTo>
                <a:cubicBezTo>
                  <a:pt x="3864546" y="752351"/>
                  <a:pt x="3744150" y="377447"/>
                  <a:pt x="3606990" y="193043"/>
                </a:cubicBezTo>
                <a:cubicBezTo>
                  <a:pt x="3469830" y="8639"/>
                  <a:pt x="3137598" y="36071"/>
                  <a:pt x="2875470" y="10163"/>
                </a:cubicBezTo>
                <a:cubicBezTo>
                  <a:pt x="2613342" y="-15745"/>
                  <a:pt x="2331402" y="13211"/>
                  <a:pt x="2034222" y="37595"/>
                </a:cubicBezTo>
                <a:cubicBezTo>
                  <a:pt x="1737042" y="61979"/>
                  <a:pt x="1281366" y="112271"/>
                  <a:pt x="1074102" y="138179"/>
                </a:cubicBezTo>
                <a:close/>
              </a:path>
            </a:pathLst>
          </a:cu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lowchart: Terminator 11"/>
          <p:cNvSpPr/>
          <p:nvPr/>
        </p:nvSpPr>
        <p:spPr>
          <a:xfrm>
            <a:off x="301751" y="1259586"/>
            <a:ext cx="867829" cy="226314"/>
          </a:xfrm>
          <a:prstGeom prst="flowChartTerminator">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rPr>
              <a:t>Alignment</a:t>
            </a:r>
            <a:endParaRPr lang="en-AU" sz="900" dirty="0">
              <a:solidFill>
                <a:schemeClr val="tx1"/>
              </a:solidFill>
            </a:endParaRPr>
          </a:p>
        </p:txBody>
      </p:sp>
      <p:sp>
        <p:nvSpPr>
          <p:cNvPr id="13" name="Flowchart: Terminator 12"/>
          <p:cNvSpPr/>
          <p:nvPr/>
        </p:nvSpPr>
        <p:spPr>
          <a:xfrm>
            <a:off x="301751" y="2024253"/>
            <a:ext cx="867829" cy="226314"/>
          </a:xfrm>
          <a:prstGeom prst="flowChartTerminator">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rPr>
              <a:t>Adaptation</a:t>
            </a:r>
            <a:endParaRPr lang="en-AU" sz="900" dirty="0">
              <a:solidFill>
                <a:schemeClr val="tx1"/>
              </a:solidFill>
            </a:endParaRPr>
          </a:p>
        </p:txBody>
      </p:sp>
      <p:sp>
        <p:nvSpPr>
          <p:cNvPr id="14" name="Flowchart: Terminator 13"/>
          <p:cNvSpPr/>
          <p:nvPr/>
        </p:nvSpPr>
        <p:spPr>
          <a:xfrm>
            <a:off x="301751" y="1514475"/>
            <a:ext cx="867829" cy="226314"/>
          </a:xfrm>
          <a:prstGeom prst="flowChartTerminator">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rPr>
              <a:t>Influence</a:t>
            </a:r>
            <a:endParaRPr lang="en-AU" sz="900" dirty="0">
              <a:solidFill>
                <a:schemeClr val="tx1"/>
              </a:solidFill>
            </a:endParaRPr>
          </a:p>
        </p:txBody>
      </p:sp>
      <p:sp>
        <p:nvSpPr>
          <p:cNvPr id="15" name="Flowchart: Terminator 14"/>
          <p:cNvSpPr/>
          <p:nvPr/>
        </p:nvSpPr>
        <p:spPr>
          <a:xfrm>
            <a:off x="301751" y="1769364"/>
            <a:ext cx="867829" cy="226314"/>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rPr>
              <a:t>Engagement</a:t>
            </a:r>
            <a:endParaRPr lang="en-AU" sz="9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329" y="857250"/>
            <a:ext cx="7269342" cy="5143500"/>
          </a:xfrm>
          <a:prstGeom prst="rect">
            <a:avLst/>
          </a:prstGeom>
        </p:spPr>
      </p:pic>
    </p:spTree>
    <p:extLst>
      <p:ext uri="{BB962C8B-B14F-4D97-AF65-F5344CB8AC3E}">
        <p14:creationId xmlns:p14="http://schemas.microsoft.com/office/powerpoint/2010/main" val="1695790764"/>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8009619"/>
              </p:ext>
            </p:extLst>
          </p:nvPr>
        </p:nvGraphicFramePr>
        <p:xfrm>
          <a:off x="251520" y="1340769"/>
          <a:ext cx="8712968" cy="4488670"/>
        </p:xfrm>
        <a:graphic>
          <a:graphicData uri="http://schemas.openxmlformats.org/drawingml/2006/table">
            <a:tbl>
              <a:tblPr firstRow="1" bandRow="1">
                <a:tableStyleId>{72833802-FEF1-4C79-8D5D-14CF1EAF98D9}</a:tableStyleId>
              </a:tblPr>
              <a:tblGrid>
                <a:gridCol w="1368152">
                  <a:extLst>
                    <a:ext uri="{9D8B030D-6E8A-4147-A177-3AD203B41FA5}">
                      <a16:colId xmlns:a16="http://schemas.microsoft.com/office/drawing/2014/main" val="20000"/>
                    </a:ext>
                  </a:extLst>
                </a:gridCol>
                <a:gridCol w="7344816">
                  <a:extLst>
                    <a:ext uri="{9D8B030D-6E8A-4147-A177-3AD203B41FA5}">
                      <a16:colId xmlns:a16="http://schemas.microsoft.com/office/drawing/2014/main" val="20001"/>
                    </a:ext>
                  </a:extLst>
                </a:gridCol>
              </a:tblGrid>
              <a:tr h="453729">
                <a:tc>
                  <a:txBody>
                    <a:bodyPr/>
                    <a:lstStyle/>
                    <a:p>
                      <a:r>
                        <a:rPr lang="en-AU" dirty="0" smtClean="0">
                          <a:solidFill>
                            <a:srgbClr val="B12024"/>
                          </a:solidFill>
                        </a:rPr>
                        <a:t>Function</a:t>
                      </a:r>
                      <a:endParaRPr lang="en-AU" dirty="0">
                        <a:solidFill>
                          <a:srgbClr val="B12024"/>
                        </a:solidFill>
                      </a:endParaRPr>
                    </a:p>
                  </a:txBody>
                  <a:tcPr anchor="b">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solidFill>
                      <a:schemeClr val="bg1"/>
                    </a:solidFill>
                  </a:tcPr>
                </a:tc>
                <a:tc>
                  <a:txBody>
                    <a:bodyPr/>
                    <a:lstStyle/>
                    <a:p>
                      <a:r>
                        <a:rPr lang="en-AU" dirty="0" smtClean="0">
                          <a:solidFill>
                            <a:srgbClr val="B12024"/>
                          </a:solidFill>
                        </a:rPr>
                        <a:t>Example Indicators    </a:t>
                      </a:r>
                      <a:r>
                        <a:rPr lang="en-AU" b="0" dirty="0" smtClean="0">
                          <a:solidFill>
                            <a:srgbClr val="B12024"/>
                          </a:solidFill>
                        </a:rPr>
                        <a:t>(usually 4-5 for each function)</a:t>
                      </a:r>
                      <a:endParaRPr lang="en-AU" b="0" dirty="0">
                        <a:solidFill>
                          <a:srgbClr val="B12024"/>
                        </a:solidFill>
                      </a:endParaRPr>
                    </a:p>
                  </a:txBody>
                  <a:tcPr anchor="b">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474621">
                <a:tc>
                  <a:txBody>
                    <a:bodyPr/>
                    <a:lstStyle/>
                    <a:p>
                      <a:r>
                        <a:rPr lang="en-AU" sz="1800" dirty="0" smtClean="0"/>
                        <a:t>Engagement</a:t>
                      </a:r>
                      <a:endParaRPr lang="en-AU" sz="18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Insights from on the ground peer programs update and strengthen the understanding of how </a:t>
                      </a:r>
                      <a:r>
                        <a:rPr lang="en-AU" sz="1800" kern="1200" dirty="0" err="1" smtClean="0">
                          <a:solidFill>
                            <a:schemeClr val="tx1"/>
                          </a:solidFill>
                          <a:effectLst/>
                          <a:latin typeface="+mn-lt"/>
                          <a:ea typeface="+mn-ea"/>
                          <a:cs typeface="+mn-cs"/>
                        </a:rPr>
                        <a:t>PrEP</a:t>
                      </a:r>
                      <a:r>
                        <a:rPr lang="en-AU" sz="1800" kern="1200" dirty="0" smtClean="0">
                          <a:solidFill>
                            <a:schemeClr val="tx1"/>
                          </a:solidFill>
                          <a:effectLst/>
                          <a:latin typeface="+mn-lt"/>
                          <a:ea typeface="+mn-ea"/>
                          <a:cs typeface="+mn-cs"/>
                        </a:rPr>
                        <a:t> is being used in the community</a:t>
                      </a:r>
                    </a:p>
                    <a:p>
                      <a:pPr marL="285750" lvl="0" indent="-285750">
                        <a:buFont typeface="Arial" panose="020B0604020202020204" pitchFamily="34" charset="0"/>
                        <a:buChar char="•"/>
                      </a:pPr>
                      <a:endParaRPr lang="en-AU" sz="18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Community members recognise the program as a participant within its networks and cultures and feel a sense of ownership around its work</a:t>
                      </a:r>
                      <a:endParaRPr lang="en-AU" sz="1800" kern="1200" dirty="0">
                        <a:solidFill>
                          <a:schemeClr val="tx1"/>
                        </a:solidFill>
                        <a:effectLst/>
                        <a:latin typeface="+mn-lt"/>
                        <a:ea typeface="+mn-ea"/>
                        <a:cs typeface="+mn-cs"/>
                      </a:endParaRPr>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extLst>
                  <a:ext uri="{0D108BD9-81ED-4DB2-BD59-A6C34878D82A}">
                    <a16:rowId xmlns:a16="http://schemas.microsoft.com/office/drawing/2014/main" val="10001"/>
                  </a:ext>
                </a:extLst>
              </a:tr>
              <a:tr h="890056">
                <a:tc>
                  <a:txBody>
                    <a:bodyPr/>
                    <a:lstStyle/>
                    <a:p>
                      <a:r>
                        <a:rPr lang="en-AU" sz="1800" dirty="0" smtClean="0"/>
                        <a:t>Alignment</a:t>
                      </a:r>
                      <a:endParaRPr lang="en-AU" sz="18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Other programs and sector stakeholders adapt their approach to support the effectiveness of the program.</a:t>
                      </a:r>
                    </a:p>
                    <a:p>
                      <a:pPr marL="285750" lvl="0" indent="-285750">
                        <a:buFont typeface="Arial" panose="020B0604020202020204" pitchFamily="34" charset="0"/>
                        <a:buChar char="•"/>
                      </a:pPr>
                      <a:endParaRPr lang="en-AU" sz="18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The organisation communicates with sector partners to improve their understanding of the program’s perspective on emerging issues.</a:t>
                      </a:r>
                    </a:p>
                    <a:p>
                      <a:pPr marL="285750" lvl="0" indent="-285750">
                        <a:buFont typeface="Arial" panose="020B0604020202020204" pitchFamily="34" charset="0"/>
                        <a:buChar char="•"/>
                      </a:pPr>
                      <a:endParaRPr lang="en-AU" sz="18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The program actively seeks out and uses knowledge from partners and stakeholders with different perspectives on emerging issues within the sector</a:t>
                      </a:r>
                      <a:endParaRPr lang="en-AU" sz="1800" kern="1200" dirty="0">
                        <a:solidFill>
                          <a:schemeClr val="tx1"/>
                        </a:solidFill>
                        <a:effectLst/>
                        <a:latin typeface="+mn-lt"/>
                        <a:ea typeface="+mn-ea"/>
                        <a:cs typeface="+mn-cs"/>
                      </a:endParaRPr>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3"/>
          <p:cNvSpPr txBox="1"/>
          <p:nvPr/>
        </p:nvSpPr>
        <p:spPr>
          <a:xfrm>
            <a:off x="251520" y="476672"/>
            <a:ext cx="8640960" cy="707886"/>
          </a:xfrm>
          <a:prstGeom prst="rect">
            <a:avLst/>
          </a:prstGeom>
          <a:solidFill>
            <a:srgbClr val="B12024"/>
          </a:solidFill>
        </p:spPr>
        <p:txBody>
          <a:bodyPr wrap="square" rtlCol="0">
            <a:spAutoFit/>
          </a:bodyPr>
          <a:lstStyle/>
          <a:p>
            <a:r>
              <a:rPr lang="en-AU" sz="2000" dirty="0" smtClean="0">
                <a:solidFill>
                  <a:schemeClr val="bg1"/>
                </a:solidFill>
              </a:rPr>
              <a:t>The four key functions are things that need to be happening for a program to be effective and sustainable in a constantly changing environment.</a:t>
            </a:r>
            <a:endParaRPr lang="en-AU" sz="2000" dirty="0">
              <a:solidFill>
                <a:schemeClr val="bg1"/>
              </a:solidFill>
            </a:endParaRPr>
          </a:p>
        </p:txBody>
      </p:sp>
    </p:spTree>
    <p:extLst>
      <p:ext uri="{BB962C8B-B14F-4D97-AF65-F5344CB8AC3E}">
        <p14:creationId xmlns:p14="http://schemas.microsoft.com/office/powerpoint/2010/main" val="618169607"/>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3720030"/>
              </p:ext>
            </p:extLst>
          </p:nvPr>
        </p:nvGraphicFramePr>
        <p:xfrm>
          <a:off x="251520" y="1340769"/>
          <a:ext cx="8712968" cy="4934289"/>
        </p:xfrm>
        <a:graphic>
          <a:graphicData uri="http://schemas.openxmlformats.org/drawingml/2006/table">
            <a:tbl>
              <a:tblPr firstRow="1" bandRow="1">
                <a:tableStyleId>{72833802-FEF1-4C79-8D5D-14CF1EAF98D9}</a:tableStyleId>
              </a:tblPr>
              <a:tblGrid>
                <a:gridCol w="1224136">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912768">
                  <a:extLst>
                    <a:ext uri="{9D8B030D-6E8A-4147-A177-3AD203B41FA5}">
                      <a16:colId xmlns:a16="http://schemas.microsoft.com/office/drawing/2014/main" val="20002"/>
                    </a:ext>
                  </a:extLst>
                </a:gridCol>
              </a:tblGrid>
              <a:tr h="453729">
                <a:tc>
                  <a:txBody>
                    <a:bodyPr/>
                    <a:lstStyle/>
                    <a:p>
                      <a:r>
                        <a:rPr lang="en-AU" dirty="0" smtClean="0">
                          <a:solidFill>
                            <a:srgbClr val="B12024"/>
                          </a:solidFill>
                        </a:rPr>
                        <a:t>Function</a:t>
                      </a:r>
                      <a:endParaRPr lang="en-AU" dirty="0">
                        <a:solidFill>
                          <a:srgbClr val="B12024"/>
                        </a:solidFill>
                      </a:endParaRPr>
                    </a:p>
                  </a:txBody>
                  <a:tcPr anchor="b">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solidFill>
                      <a:schemeClr val="bg1"/>
                    </a:solidFill>
                  </a:tcPr>
                </a:tc>
                <a:tc gridSpan="2">
                  <a:txBody>
                    <a:bodyPr/>
                    <a:lstStyle/>
                    <a:p>
                      <a:r>
                        <a:rPr lang="en-AU" dirty="0" smtClean="0">
                          <a:solidFill>
                            <a:srgbClr val="B12024"/>
                          </a:solidFill>
                        </a:rPr>
                        <a:t>Example Indicators    </a:t>
                      </a:r>
                      <a:r>
                        <a:rPr lang="en-AU" b="0" dirty="0" smtClean="0">
                          <a:solidFill>
                            <a:srgbClr val="B12024"/>
                          </a:solidFill>
                        </a:rPr>
                        <a:t>(usually 4-5 for each function)</a:t>
                      </a:r>
                      <a:endParaRPr lang="en-AU" b="0" dirty="0">
                        <a:solidFill>
                          <a:srgbClr val="B12024"/>
                        </a:solidFill>
                      </a:endParaRPr>
                    </a:p>
                  </a:txBody>
                  <a:tcPr anchor="b">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10000"/>
                  </a:ext>
                </a:extLst>
              </a:tr>
              <a:tr h="922131">
                <a:tc>
                  <a:txBody>
                    <a:bodyPr/>
                    <a:lstStyle/>
                    <a:p>
                      <a:r>
                        <a:rPr lang="en-AU" sz="1800" dirty="0" smtClean="0"/>
                        <a:t>Adaptation</a:t>
                      </a:r>
                      <a:endParaRPr lang="en-AU" sz="18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gridSpan="2">
                  <a:txBody>
                    <a:bodyPr/>
                    <a:lstStyle/>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The program integrates peer insights with knowledge acquired from research, and signals from the policy system</a:t>
                      </a:r>
                    </a:p>
                    <a:p>
                      <a:pPr marL="285750" lvl="0" indent="-285750">
                        <a:buFont typeface="Arial" panose="020B0604020202020204" pitchFamily="34" charset="0"/>
                        <a:buChar char="•"/>
                      </a:pPr>
                      <a:endParaRPr lang="en-AU" sz="6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Organisational leadership support continual practitioner learning and peer insights as an organisational and strategic asset</a:t>
                      </a:r>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3"/>
                  </a:ext>
                </a:extLst>
              </a:tr>
              <a:tr h="794027">
                <a:tc rowSpan="2">
                  <a:txBody>
                    <a:bodyPr/>
                    <a:lstStyle/>
                    <a:p>
                      <a:r>
                        <a:rPr lang="en-AU" sz="1800" dirty="0" smtClean="0"/>
                        <a:t>Influence</a:t>
                      </a:r>
                      <a:endParaRPr lang="en-AU" sz="18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a:txBody>
                    <a:bodyPr/>
                    <a:lstStyle/>
                    <a:p>
                      <a:r>
                        <a:rPr lang="en-AU" sz="1800" dirty="0" smtClean="0"/>
                        <a:t>Community</a:t>
                      </a:r>
                      <a:endParaRPr lang="en-AU" sz="1800" dirty="0"/>
                    </a:p>
                  </a:txBody>
                  <a:tcPr vert="vert"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Materials produced by health promotion undergo circulation, adaptation and incorporation by members of target networks and cultures.</a:t>
                      </a:r>
                    </a:p>
                    <a:p>
                      <a:pPr marL="285750" lvl="0" indent="-285750">
                        <a:buFont typeface="Arial" panose="020B0604020202020204" pitchFamily="34" charset="0"/>
                        <a:buChar char="•"/>
                      </a:pPr>
                      <a:endParaRPr lang="en-AU" sz="8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Reach and recall of health promotion products, images or messages among members of the targeted networks and cultures</a:t>
                      </a:r>
                      <a:endParaRPr lang="en-AU" sz="1800" kern="1200" dirty="0">
                        <a:solidFill>
                          <a:schemeClr val="tx1"/>
                        </a:solidFill>
                        <a:effectLst/>
                        <a:latin typeface="+mn-lt"/>
                        <a:ea typeface="+mn-ea"/>
                        <a:cs typeface="+mn-cs"/>
                      </a:endParaRPr>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extLst>
                  <a:ext uri="{0D108BD9-81ED-4DB2-BD59-A6C34878D82A}">
                    <a16:rowId xmlns:a16="http://schemas.microsoft.com/office/drawing/2014/main" val="10004"/>
                  </a:ext>
                </a:extLst>
              </a:tr>
              <a:tr h="794027">
                <a:tc vMerge="1">
                  <a:txBody>
                    <a:bodyPr/>
                    <a:lstStyle/>
                    <a:p>
                      <a:endParaRPr lang="en-AU"/>
                    </a:p>
                  </a:txBody>
                  <a:tcPr/>
                </a:tc>
                <a:tc>
                  <a:txBody>
                    <a:bodyPr/>
                    <a:lstStyle/>
                    <a:p>
                      <a:r>
                        <a:rPr lang="en-AU" sz="1800" dirty="0" smtClean="0"/>
                        <a:t>Policy</a:t>
                      </a:r>
                      <a:endParaRPr lang="en-AU" sz="1800" dirty="0"/>
                    </a:p>
                  </a:txBody>
                  <a:tcPr vert="vert"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Policy, media and funding environment supports (or does not impede) innovative and culturally relevant approaches to expanding meanings of safe sex</a:t>
                      </a:r>
                    </a:p>
                    <a:p>
                      <a:pPr marL="285750" lvl="0" indent="-285750">
                        <a:buFont typeface="Arial" panose="020B0604020202020204" pitchFamily="34" charset="0"/>
                        <a:buChar char="•"/>
                      </a:pPr>
                      <a:endParaRPr lang="en-AU" sz="10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n-AU" sz="1800" kern="1200" dirty="0" smtClean="0">
                          <a:solidFill>
                            <a:schemeClr val="tx1"/>
                          </a:solidFill>
                          <a:effectLst/>
                          <a:latin typeface="+mn-lt"/>
                          <a:ea typeface="+mn-ea"/>
                          <a:cs typeface="+mn-cs"/>
                        </a:rPr>
                        <a:t>The broader sector and policy system includes and values the peer approach and insights it generates</a:t>
                      </a:r>
                      <a:endParaRPr lang="en-AU" sz="1800" kern="1200" dirty="0">
                        <a:solidFill>
                          <a:schemeClr val="tx1"/>
                        </a:solidFill>
                        <a:effectLst/>
                        <a:latin typeface="+mn-lt"/>
                        <a:ea typeface="+mn-ea"/>
                        <a:cs typeface="+mn-cs"/>
                      </a:endParaRPr>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Box 3"/>
          <p:cNvSpPr txBox="1"/>
          <p:nvPr/>
        </p:nvSpPr>
        <p:spPr>
          <a:xfrm>
            <a:off x="251520" y="476672"/>
            <a:ext cx="8640960" cy="707886"/>
          </a:xfrm>
          <a:prstGeom prst="rect">
            <a:avLst/>
          </a:prstGeom>
          <a:solidFill>
            <a:srgbClr val="B12024"/>
          </a:solidFill>
        </p:spPr>
        <p:txBody>
          <a:bodyPr wrap="square" rtlCol="0">
            <a:spAutoFit/>
          </a:bodyPr>
          <a:lstStyle/>
          <a:p>
            <a:r>
              <a:rPr lang="en-AU" sz="2000" dirty="0" smtClean="0">
                <a:solidFill>
                  <a:schemeClr val="bg1"/>
                </a:solidFill>
              </a:rPr>
              <a:t>The four key functions are things that need to be happening for a program to be effective and sustainable in a constantly changing environment.</a:t>
            </a:r>
            <a:endParaRPr lang="en-AU" sz="2000" dirty="0">
              <a:solidFill>
                <a:schemeClr val="bg1"/>
              </a:solidFill>
            </a:endParaRPr>
          </a:p>
        </p:txBody>
      </p:sp>
    </p:spTree>
    <p:extLst>
      <p:ext uri="{BB962C8B-B14F-4D97-AF65-F5344CB8AC3E}">
        <p14:creationId xmlns:p14="http://schemas.microsoft.com/office/powerpoint/2010/main" val="1198656541"/>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Peer Based Programs in HIV/HCV</a:t>
            </a:r>
            <a:endParaRPr lang="en-AU" sz="3600" dirty="0"/>
          </a:p>
        </p:txBody>
      </p:sp>
      <p:sp>
        <p:nvSpPr>
          <p:cNvPr id="3" name="Content Placeholder 2"/>
          <p:cNvSpPr>
            <a:spLocks noGrp="1"/>
          </p:cNvSpPr>
          <p:nvPr>
            <p:ph idx="1"/>
          </p:nvPr>
        </p:nvSpPr>
        <p:spPr/>
        <p:txBody>
          <a:bodyPr>
            <a:normAutofit fontScale="92500"/>
          </a:bodyPr>
          <a:lstStyle/>
          <a:p>
            <a:r>
              <a:rPr lang="en-AU" dirty="0"/>
              <a:t>U</a:t>
            </a:r>
            <a:r>
              <a:rPr lang="en-AU" dirty="0" smtClean="0"/>
              <a:t>nderpin the partnership approach in HIV / HCV</a:t>
            </a:r>
          </a:p>
          <a:p>
            <a:r>
              <a:rPr lang="en-AU" dirty="0" smtClean="0"/>
              <a:t>Programs are inextricably linked to constant changes in their community and policy systems</a:t>
            </a:r>
          </a:p>
          <a:p>
            <a:r>
              <a:rPr lang="en-AU" dirty="0"/>
              <a:t>Complex relationship between investment and outcomes – difficult to demonstrate</a:t>
            </a:r>
          </a:p>
          <a:p>
            <a:pPr lvl="0"/>
            <a:r>
              <a:rPr lang="en-AU" i="1" dirty="0" smtClean="0"/>
              <a:t>What </a:t>
            </a:r>
            <a:r>
              <a:rPr lang="en-AU" i="1" dirty="0"/>
              <a:t>makes one peer program </a:t>
            </a:r>
            <a:r>
              <a:rPr lang="en-AU" i="1" dirty="0" smtClean="0"/>
              <a:t>a more authentic and effective investment </a:t>
            </a:r>
            <a:r>
              <a:rPr lang="en-AU" i="1" dirty="0" smtClean="0"/>
              <a:t>than </a:t>
            </a:r>
            <a:r>
              <a:rPr lang="en-AU" i="1" dirty="0"/>
              <a:t>another within these complex </a:t>
            </a:r>
            <a:r>
              <a:rPr lang="en-AU" i="1" dirty="0" smtClean="0"/>
              <a:t>environments?</a:t>
            </a:r>
            <a:endParaRPr lang="en-AU" i="1" dirty="0"/>
          </a:p>
        </p:txBody>
      </p:sp>
    </p:spTree>
    <p:extLst>
      <p:ext uri="{BB962C8B-B14F-4D97-AF65-F5344CB8AC3E}">
        <p14:creationId xmlns:p14="http://schemas.microsoft.com/office/powerpoint/2010/main" val="2939156511"/>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1143000"/>
          </a:xfrm>
        </p:spPr>
        <p:txBody>
          <a:bodyPr>
            <a:normAutofit/>
          </a:bodyPr>
          <a:lstStyle/>
          <a:p>
            <a:r>
              <a:rPr lang="en-AU" sz="3600" dirty="0" smtClean="0"/>
              <a:t>W3 approach</a:t>
            </a:r>
            <a:endParaRPr lang="en-AU" sz="3600" dirty="0"/>
          </a:p>
        </p:txBody>
      </p:sp>
      <p:sp>
        <p:nvSpPr>
          <p:cNvPr id="3" name="Content Placeholder 2"/>
          <p:cNvSpPr>
            <a:spLocks noGrp="1"/>
          </p:cNvSpPr>
          <p:nvPr>
            <p:ph idx="1"/>
          </p:nvPr>
        </p:nvSpPr>
        <p:spPr>
          <a:xfrm>
            <a:off x="457200" y="2276872"/>
            <a:ext cx="8075240" cy="4248472"/>
          </a:xfrm>
        </p:spPr>
        <p:txBody>
          <a:bodyPr>
            <a:normAutofit/>
          </a:bodyPr>
          <a:lstStyle/>
          <a:p>
            <a:pPr>
              <a:spcBef>
                <a:spcPts val="1200"/>
              </a:spcBef>
            </a:pPr>
            <a:r>
              <a:rPr lang="en-AU" sz="3000" dirty="0" smtClean="0"/>
              <a:t>Draw together the mental models of experienced practitioners in peer led programs</a:t>
            </a:r>
          </a:p>
          <a:p>
            <a:pPr>
              <a:spcBef>
                <a:spcPts val="1200"/>
              </a:spcBef>
            </a:pPr>
            <a:r>
              <a:rPr lang="en-AU" sz="3000" dirty="0" smtClean="0"/>
              <a:t>Develop system maps of interventions embedded </a:t>
            </a:r>
            <a:r>
              <a:rPr lang="en-AU" sz="3000" dirty="0"/>
              <a:t>in </a:t>
            </a:r>
            <a:r>
              <a:rPr lang="en-AU" sz="3000" dirty="0" smtClean="0"/>
              <a:t>complex community and policy systems.</a:t>
            </a:r>
            <a:r>
              <a:rPr lang="en-AU" sz="3000" dirty="0"/>
              <a:t> </a:t>
            </a:r>
            <a:endParaRPr lang="en-AU" sz="3000" dirty="0" smtClean="0"/>
          </a:p>
          <a:p>
            <a:pPr>
              <a:spcBef>
                <a:spcPts val="1200"/>
              </a:spcBef>
            </a:pPr>
            <a:r>
              <a:rPr lang="en-AU" sz="3000" b="1" dirty="0" smtClean="0"/>
              <a:t>Identify key functions and how they strategically relate to each other</a:t>
            </a:r>
            <a:endParaRPr lang="en-AU" sz="3000" b="1" dirty="0"/>
          </a:p>
          <a:p>
            <a:pPr>
              <a:spcBef>
                <a:spcPts val="1200"/>
              </a:spcBef>
            </a:pPr>
            <a:r>
              <a:rPr lang="en-AU" sz="3000" dirty="0" smtClean="0"/>
              <a:t>Develop </a:t>
            </a:r>
            <a:r>
              <a:rPr lang="en-AU" sz="3000" dirty="0"/>
              <a:t>and </a:t>
            </a:r>
            <a:r>
              <a:rPr lang="en-AU" sz="3000" dirty="0" smtClean="0"/>
              <a:t>prioritise indicators</a:t>
            </a:r>
            <a:endParaRPr lang="en-AU" sz="3000" dirty="0"/>
          </a:p>
          <a:p>
            <a:endParaRPr lang="en-AU" dirty="0"/>
          </a:p>
          <a:p>
            <a:endParaRPr lang="en-AU" dirty="0"/>
          </a:p>
        </p:txBody>
      </p:sp>
      <p:pic>
        <p:nvPicPr>
          <p:cNvPr id="4" name="Picture 2" descr="C:\Users\dreeders\AppData\Local\Microsoft\Windows\Temporary Internet Files\Content.Outlook\GGJPFR3X\image (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175" b="7790"/>
          <a:stretch/>
        </p:blipFill>
        <p:spPr bwMode="auto">
          <a:xfrm>
            <a:off x="5687616" y="4224"/>
            <a:ext cx="3456384" cy="2277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8627264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7504" y="1412776"/>
          <a:ext cx="8856984" cy="5266914"/>
        </p:xfrm>
        <a:graphic>
          <a:graphicData uri="http://schemas.openxmlformats.org/drawingml/2006/table">
            <a:tbl>
              <a:tblPr firstRow="1" bandRow="1">
                <a:tableStyleId>{72833802-FEF1-4C79-8D5D-14CF1EAF98D9}</a:tableStyleId>
              </a:tblPr>
              <a:tblGrid>
                <a:gridCol w="1476165">
                  <a:extLst>
                    <a:ext uri="{9D8B030D-6E8A-4147-A177-3AD203B41FA5}">
                      <a16:colId xmlns:a16="http://schemas.microsoft.com/office/drawing/2014/main" val="20000"/>
                    </a:ext>
                  </a:extLst>
                </a:gridCol>
                <a:gridCol w="1320778">
                  <a:extLst>
                    <a:ext uri="{9D8B030D-6E8A-4147-A177-3AD203B41FA5}">
                      <a16:colId xmlns:a16="http://schemas.microsoft.com/office/drawing/2014/main" val="20001"/>
                    </a:ext>
                  </a:extLst>
                </a:gridCol>
                <a:gridCol w="6060041">
                  <a:extLst>
                    <a:ext uri="{9D8B030D-6E8A-4147-A177-3AD203B41FA5}">
                      <a16:colId xmlns:a16="http://schemas.microsoft.com/office/drawing/2014/main" val="20002"/>
                    </a:ext>
                  </a:extLst>
                </a:gridCol>
              </a:tblGrid>
              <a:tr h="465033">
                <a:tc>
                  <a:txBody>
                    <a:bodyPr/>
                    <a:lstStyle/>
                    <a:p>
                      <a:r>
                        <a:rPr lang="en-AU" sz="2400" dirty="0" smtClean="0">
                          <a:solidFill>
                            <a:srgbClr val="B12024"/>
                          </a:solidFill>
                        </a:rPr>
                        <a:t>Function</a:t>
                      </a:r>
                      <a:endParaRPr lang="en-AU" sz="2400" dirty="0">
                        <a:solidFill>
                          <a:srgbClr val="B12024"/>
                        </a:solidFill>
                      </a:endParaRPr>
                    </a:p>
                  </a:txBody>
                  <a:tcPr anchor="b">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solidFill>
                      <a:schemeClr val="bg1"/>
                    </a:solidFill>
                  </a:tcPr>
                </a:tc>
                <a:tc gridSpan="2">
                  <a:txBody>
                    <a:bodyPr/>
                    <a:lstStyle/>
                    <a:p>
                      <a:r>
                        <a:rPr lang="en-AU" sz="2400" dirty="0" smtClean="0">
                          <a:solidFill>
                            <a:srgbClr val="B12024"/>
                          </a:solidFill>
                        </a:rPr>
                        <a:t>Definition</a:t>
                      </a:r>
                      <a:endParaRPr lang="en-AU" sz="2400" dirty="0">
                        <a:solidFill>
                          <a:srgbClr val="B12024"/>
                        </a:solidFill>
                      </a:endParaRPr>
                    </a:p>
                  </a:txBody>
                  <a:tcPr anchor="b">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10000"/>
                  </a:ext>
                </a:extLst>
              </a:tr>
              <a:tr h="1162583">
                <a:tc>
                  <a:txBody>
                    <a:bodyPr/>
                    <a:lstStyle/>
                    <a:p>
                      <a:r>
                        <a:rPr lang="en-AU" sz="2000" dirty="0" smtClean="0"/>
                        <a:t>Engagement</a:t>
                      </a:r>
                      <a:endParaRPr lang="en-AU" sz="20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gridSpan="2">
                  <a:txBody>
                    <a:bodyPr/>
                    <a:lstStyle/>
                    <a:p>
                      <a:r>
                        <a:rPr lang="en-AU" sz="2000" dirty="0" smtClean="0"/>
                        <a:t>How the program maintains up to date mental</a:t>
                      </a:r>
                      <a:r>
                        <a:rPr lang="en-AU" sz="2000" baseline="0" dirty="0" smtClean="0"/>
                        <a:t> models of the diversity and dynamism of needs, experiences and identities in its target communities.</a:t>
                      </a:r>
                      <a:endParaRPr lang="en-AU" sz="20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1"/>
                  </a:ext>
                </a:extLst>
              </a:tr>
              <a:tr h="912230">
                <a:tc>
                  <a:txBody>
                    <a:bodyPr/>
                    <a:lstStyle/>
                    <a:p>
                      <a:r>
                        <a:rPr lang="en-AU" sz="2000" dirty="0" smtClean="0"/>
                        <a:t>Alignment</a:t>
                      </a:r>
                      <a:endParaRPr lang="en-AU" sz="20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gridSpan="2">
                  <a:txBody>
                    <a:bodyPr/>
                    <a:lstStyle/>
                    <a:p>
                      <a:r>
                        <a:rPr lang="en-AU" sz="2000" dirty="0" smtClean="0"/>
                        <a:t>How the program picks up signals about what’s happening in</a:t>
                      </a:r>
                      <a:r>
                        <a:rPr lang="en-AU" sz="2000" baseline="0" dirty="0" smtClean="0"/>
                        <a:t> its policy / sector environment and uses them to better understand how it works.</a:t>
                      </a:r>
                      <a:endParaRPr lang="en-AU" sz="20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2"/>
                  </a:ext>
                </a:extLst>
              </a:tr>
              <a:tr h="945104">
                <a:tc>
                  <a:txBody>
                    <a:bodyPr/>
                    <a:lstStyle/>
                    <a:p>
                      <a:r>
                        <a:rPr lang="en-AU" sz="2000" dirty="0" smtClean="0"/>
                        <a:t>Adaptation</a:t>
                      </a:r>
                      <a:endParaRPr lang="en-AU" sz="20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gridSpan="2">
                  <a:txBody>
                    <a:bodyPr/>
                    <a:lstStyle/>
                    <a:p>
                      <a:r>
                        <a:rPr lang="en-AU" sz="2000" dirty="0" smtClean="0"/>
                        <a:t>How the program changes its approach based on mental</a:t>
                      </a:r>
                      <a:r>
                        <a:rPr lang="en-AU" sz="2000" baseline="0" dirty="0" smtClean="0"/>
                        <a:t> models that are refined according to new insights from engagement and alignment.</a:t>
                      </a:r>
                      <a:endParaRPr lang="en-AU" sz="20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0003"/>
                  </a:ext>
                </a:extLst>
              </a:tr>
              <a:tr h="813809">
                <a:tc rowSpan="2">
                  <a:txBody>
                    <a:bodyPr/>
                    <a:lstStyle/>
                    <a:p>
                      <a:r>
                        <a:rPr lang="en-AU" sz="2000" dirty="0" smtClean="0"/>
                        <a:t>Influence</a:t>
                      </a:r>
                      <a:endParaRPr lang="en-AU" sz="20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a:txBody>
                    <a:bodyPr/>
                    <a:lstStyle/>
                    <a:p>
                      <a:r>
                        <a:rPr lang="en-AU" sz="1800" dirty="0" smtClean="0"/>
                        <a:t>Community</a:t>
                      </a:r>
                      <a:endParaRPr lang="en-AU" sz="18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a:txBody>
                    <a:bodyPr/>
                    <a:lstStyle/>
                    <a:p>
                      <a:r>
                        <a:rPr lang="en-AU" sz="2000" dirty="0" smtClean="0"/>
                        <a:t>How</a:t>
                      </a:r>
                      <a:r>
                        <a:rPr lang="en-AU" sz="2000" baseline="0" dirty="0" smtClean="0"/>
                        <a:t> t</a:t>
                      </a:r>
                      <a:r>
                        <a:rPr lang="en-AU" sz="2000" dirty="0" smtClean="0"/>
                        <a:t>he program </a:t>
                      </a:r>
                      <a:r>
                        <a:rPr lang="en-AU" sz="2000" baseline="0" dirty="0" smtClean="0"/>
                        <a:t>uses the community’s existing ways of doing things </a:t>
                      </a:r>
                      <a:r>
                        <a:rPr lang="en-AU" sz="2000" dirty="0" smtClean="0"/>
                        <a:t>to promote new ways of</a:t>
                      </a:r>
                      <a:r>
                        <a:rPr lang="en-AU" sz="2000" baseline="0" dirty="0" smtClean="0"/>
                        <a:t> doing things</a:t>
                      </a:r>
                      <a:r>
                        <a:rPr lang="en-AU" sz="2000" dirty="0" smtClean="0"/>
                        <a:t>.</a:t>
                      </a:r>
                      <a:endParaRPr lang="en-AU" sz="20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extLst>
                  <a:ext uri="{0D108BD9-81ED-4DB2-BD59-A6C34878D82A}">
                    <a16:rowId xmlns:a16="http://schemas.microsoft.com/office/drawing/2014/main" val="10004"/>
                  </a:ext>
                </a:extLst>
              </a:tr>
              <a:tr h="813809">
                <a:tc vMerge="1">
                  <a:txBody>
                    <a:bodyPr/>
                    <a:lstStyle/>
                    <a:p>
                      <a:endParaRPr lang="en-AU"/>
                    </a:p>
                  </a:txBody>
                  <a:tcPr/>
                </a:tc>
                <a:tc>
                  <a:txBody>
                    <a:bodyPr/>
                    <a:lstStyle/>
                    <a:p>
                      <a:r>
                        <a:rPr lang="en-AU" sz="1800" dirty="0" smtClean="0"/>
                        <a:t>Policy</a:t>
                      </a:r>
                      <a:endParaRPr lang="en-AU" sz="18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tc>
                  <a:txBody>
                    <a:bodyPr/>
                    <a:lstStyle/>
                    <a:p>
                      <a:r>
                        <a:rPr lang="en-AU" sz="2000" baseline="0" dirty="0" smtClean="0"/>
                        <a:t>How the program achieves or mobilises influence on processes and outcomes within its policy environment.</a:t>
                      </a:r>
                      <a:endParaRPr lang="en-AU" sz="2000" dirty="0"/>
                    </a:p>
                  </a:txBody>
                  <a:tcPr anchor="ctr">
                    <a:lnL w="12700" cap="flat" cmpd="sng" algn="ctr">
                      <a:solidFill>
                        <a:srgbClr val="B12024"/>
                      </a:solidFill>
                      <a:prstDash val="solid"/>
                      <a:round/>
                      <a:headEnd type="none" w="med" len="med"/>
                      <a:tailEnd type="none" w="med" len="med"/>
                    </a:lnL>
                    <a:lnR w="12700" cap="flat" cmpd="sng" algn="ctr">
                      <a:solidFill>
                        <a:srgbClr val="B12024"/>
                      </a:solidFill>
                      <a:prstDash val="solid"/>
                      <a:round/>
                      <a:headEnd type="none" w="med" len="med"/>
                      <a:tailEnd type="none" w="med" len="med"/>
                    </a:lnR>
                    <a:lnT w="12700" cap="flat" cmpd="sng" algn="ctr">
                      <a:solidFill>
                        <a:srgbClr val="B12024"/>
                      </a:solidFill>
                      <a:prstDash val="solid"/>
                      <a:round/>
                      <a:headEnd type="none" w="med" len="med"/>
                      <a:tailEnd type="none" w="med" len="med"/>
                    </a:lnT>
                    <a:lnB w="12700" cap="flat" cmpd="sng" algn="ctr">
                      <a:solidFill>
                        <a:srgbClr val="B12024"/>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Box 3"/>
          <p:cNvSpPr txBox="1"/>
          <p:nvPr/>
        </p:nvSpPr>
        <p:spPr>
          <a:xfrm>
            <a:off x="107504" y="365755"/>
            <a:ext cx="8856984" cy="830997"/>
          </a:xfrm>
          <a:prstGeom prst="rect">
            <a:avLst/>
          </a:prstGeom>
          <a:solidFill>
            <a:srgbClr val="B12024"/>
          </a:solidFill>
        </p:spPr>
        <p:txBody>
          <a:bodyPr wrap="square" rtlCol="0">
            <a:spAutoFit/>
          </a:bodyPr>
          <a:lstStyle/>
          <a:p>
            <a:r>
              <a:rPr lang="en-AU" sz="2400" dirty="0" smtClean="0">
                <a:solidFill>
                  <a:schemeClr val="bg1"/>
                </a:solidFill>
              </a:rPr>
              <a:t>The four key functions that need to be happening for a program to be effective and sustainable in a constantly changing environment.</a:t>
            </a:r>
            <a:endParaRPr lang="en-AU" sz="2400" dirty="0">
              <a:solidFill>
                <a:schemeClr val="bg1"/>
              </a:solidFill>
            </a:endParaRPr>
          </a:p>
        </p:txBody>
      </p:sp>
    </p:spTree>
    <p:extLst>
      <p:ext uri="{BB962C8B-B14F-4D97-AF65-F5344CB8AC3E}">
        <p14:creationId xmlns:p14="http://schemas.microsoft.com/office/powerpoint/2010/main" val="2415488199"/>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nctions-with-grey-lines-high-res.png"/>
          <p:cNvPicPr>
            <a:picLocks noChangeAspect="1"/>
          </p:cNvPicPr>
          <p:nvPr/>
        </p:nvPicPr>
        <p:blipFill rotWithShape="1">
          <a:blip r:embed="rId3" cstate="print">
            <a:extLst>
              <a:ext uri="{28A0092B-C50C-407E-A947-70E740481C1C}">
                <a14:useLocalDpi xmlns:a14="http://schemas.microsoft.com/office/drawing/2010/main" val="0"/>
              </a:ext>
            </a:extLst>
          </a:blip>
          <a:srcRect t="16555" b="5707"/>
          <a:stretch/>
        </p:blipFill>
        <p:spPr>
          <a:xfrm>
            <a:off x="-545028" y="548680"/>
            <a:ext cx="10081826" cy="5544616"/>
          </a:xfrm>
          <a:prstGeom prst="rect">
            <a:avLst/>
          </a:prstGeom>
        </p:spPr>
      </p:pic>
    </p:spTree>
    <p:extLst>
      <p:ext uri="{BB962C8B-B14F-4D97-AF65-F5344CB8AC3E}">
        <p14:creationId xmlns:p14="http://schemas.microsoft.com/office/powerpoint/2010/main" val="3882459819"/>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Feasibility trials</a:t>
            </a:r>
            <a:endParaRPr lang="en-AU" dirty="0"/>
          </a:p>
        </p:txBody>
      </p:sp>
      <p:sp>
        <p:nvSpPr>
          <p:cNvPr id="4" name="Content Placeholder 3"/>
          <p:cNvSpPr>
            <a:spLocks noGrp="1"/>
          </p:cNvSpPr>
          <p:nvPr>
            <p:ph idx="1"/>
          </p:nvPr>
        </p:nvSpPr>
        <p:spPr/>
        <p:txBody>
          <a:bodyPr anchor="ctr"/>
          <a:lstStyle/>
          <a:p>
            <a:pPr marL="0" indent="0">
              <a:buNone/>
            </a:pPr>
            <a:r>
              <a:rPr lang="en-AU" sz="4800" dirty="0"/>
              <a:t>Framework</a:t>
            </a:r>
            <a:r>
              <a:rPr lang="en-AU" sz="3600" dirty="0">
                <a:sym typeface="Wingdings" panose="05000000000000000000" pitchFamily="2" charset="2"/>
              </a:rPr>
              <a:t></a:t>
            </a:r>
            <a:r>
              <a:rPr lang="en-AU" sz="4800" dirty="0"/>
              <a:t> Indicators</a:t>
            </a:r>
            <a:r>
              <a:rPr lang="en-AU" sz="4800" dirty="0">
                <a:sym typeface="Wingdings" panose="05000000000000000000" pitchFamily="2" charset="2"/>
              </a:rPr>
              <a:t> </a:t>
            </a:r>
            <a:r>
              <a:rPr lang="en-AU" sz="3600" dirty="0">
                <a:sym typeface="Wingdings" panose="05000000000000000000" pitchFamily="2" charset="2"/>
              </a:rPr>
              <a:t></a:t>
            </a:r>
            <a:r>
              <a:rPr lang="en-AU" sz="4800" dirty="0"/>
              <a:t> </a:t>
            </a:r>
            <a:r>
              <a:rPr lang="en-AU" sz="4800" dirty="0" smtClean="0"/>
              <a:t>Tools</a:t>
            </a:r>
          </a:p>
          <a:p>
            <a:endParaRPr lang="en-AU" dirty="0"/>
          </a:p>
        </p:txBody>
      </p:sp>
    </p:spTree>
    <p:extLst>
      <p:ext uri="{BB962C8B-B14F-4D97-AF65-F5344CB8AC3E}">
        <p14:creationId xmlns:p14="http://schemas.microsoft.com/office/powerpoint/2010/main" val="1532211400"/>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992888" cy="1143000"/>
          </a:xfrm>
        </p:spPr>
        <p:txBody>
          <a:bodyPr>
            <a:noAutofit/>
          </a:bodyPr>
          <a:lstStyle/>
          <a:p>
            <a:r>
              <a:rPr lang="en-AU" sz="2800" dirty="0"/>
              <a:t>How can we meaningfully </a:t>
            </a:r>
            <a:r>
              <a:rPr lang="en-AU" sz="2800" dirty="0" smtClean="0"/>
              <a:t>enhance our investment in community and peer led responses (to </a:t>
            </a:r>
            <a:r>
              <a:rPr lang="en-AU" sz="2800" dirty="0"/>
              <a:t>HIV </a:t>
            </a:r>
            <a:r>
              <a:rPr lang="en-AU" sz="2800" dirty="0" smtClean="0"/>
              <a:t>&amp; HCV)</a:t>
            </a:r>
            <a:endParaRPr lang="en-AU" sz="2800" dirty="0"/>
          </a:p>
        </p:txBody>
      </p:sp>
      <p:sp>
        <p:nvSpPr>
          <p:cNvPr id="3" name="Content Placeholder 2"/>
          <p:cNvSpPr>
            <a:spLocks noGrp="1"/>
          </p:cNvSpPr>
          <p:nvPr>
            <p:ph idx="1"/>
          </p:nvPr>
        </p:nvSpPr>
        <p:spPr>
          <a:xfrm>
            <a:off x="251520" y="1600200"/>
            <a:ext cx="8640960" cy="4925144"/>
          </a:xfrm>
        </p:spPr>
        <p:txBody>
          <a:bodyPr>
            <a:normAutofit fontScale="85000" lnSpcReduction="20000"/>
          </a:bodyPr>
          <a:lstStyle/>
          <a:p>
            <a:r>
              <a:rPr lang="en-AU" dirty="0" smtClean="0">
                <a:latin typeface="Calibri" panose="020F0502020204030204" pitchFamily="34" charset="0"/>
                <a:ea typeface="Calibri" panose="020F0502020204030204" pitchFamily="34" charset="0"/>
                <a:cs typeface="Times New Roman" panose="02020603050405020304" pitchFamily="18" charset="0"/>
              </a:rPr>
              <a:t>Focus on the </a:t>
            </a:r>
            <a:r>
              <a:rPr lang="en-AU" dirty="0">
                <a:latin typeface="Calibri" panose="020F0502020204030204" pitchFamily="34" charset="0"/>
                <a:ea typeface="Calibri" panose="020F0502020204030204" pitchFamily="34" charset="0"/>
                <a:cs typeface="Times New Roman" panose="02020603050405020304" pitchFamily="18" charset="0"/>
              </a:rPr>
              <a:t>four key system level functions that are required for peer-led programs </a:t>
            </a:r>
            <a:r>
              <a:rPr lang="en-AU" dirty="0" smtClean="0">
                <a:latin typeface="Calibri" panose="020F0502020204030204" pitchFamily="34" charset="0"/>
                <a:ea typeface="Calibri" panose="020F0502020204030204" pitchFamily="34" charset="0"/>
                <a:cs typeface="Times New Roman" panose="02020603050405020304" pitchFamily="18" charset="0"/>
              </a:rPr>
              <a:t>to</a:t>
            </a:r>
            <a:r>
              <a:rPr lang="en-AU" dirty="0">
                <a:latin typeface="Calibri" panose="020F0502020204030204" pitchFamily="34" charset="0"/>
                <a:ea typeface="Calibri" panose="020F0502020204030204" pitchFamily="34" charset="0"/>
                <a:cs typeface="Times New Roman" panose="02020603050405020304" pitchFamily="18" charset="0"/>
              </a:rPr>
              <a:t>: </a:t>
            </a:r>
            <a:endParaRPr lang="en-AU" dirty="0" smtClean="0">
              <a:latin typeface="Calibri" panose="020F0502020204030204" pitchFamily="34" charset="0"/>
              <a:ea typeface="Calibri" panose="020F0502020204030204" pitchFamily="34" charset="0"/>
              <a:cs typeface="Times New Roman" panose="02020603050405020304" pitchFamily="18" charset="0"/>
            </a:endParaRPr>
          </a:p>
          <a:p>
            <a:pPr lvl="1"/>
            <a:r>
              <a:rPr lang="en-AU" dirty="0" smtClean="0">
                <a:latin typeface="Calibri" panose="020F0502020204030204" pitchFamily="34" charset="0"/>
                <a:ea typeface="Calibri" panose="020F0502020204030204" pitchFamily="34" charset="0"/>
                <a:cs typeface="Times New Roman" panose="02020603050405020304" pitchFamily="18" charset="0"/>
              </a:rPr>
              <a:t>demonstrate </a:t>
            </a:r>
            <a:r>
              <a:rPr lang="en-AU" dirty="0">
                <a:latin typeface="Calibri" panose="020F0502020204030204" pitchFamily="34" charset="0"/>
                <a:ea typeface="Calibri" panose="020F0502020204030204" pitchFamily="34" charset="0"/>
                <a:cs typeface="Times New Roman" panose="02020603050405020304" pitchFamily="18" charset="0"/>
              </a:rPr>
              <a:t>the authenticity </a:t>
            </a:r>
            <a:r>
              <a:rPr lang="en-AU" dirty="0" smtClean="0">
                <a:latin typeface="Calibri" panose="020F0502020204030204" pitchFamily="34" charset="0"/>
                <a:ea typeface="Calibri" panose="020F0502020204030204" pitchFamily="34" charset="0"/>
                <a:cs typeface="Times New Roman" panose="02020603050405020304" pitchFamily="18" charset="0"/>
              </a:rPr>
              <a:t>and timeliness of </a:t>
            </a:r>
            <a:r>
              <a:rPr lang="en-AU" dirty="0">
                <a:latin typeface="Calibri" panose="020F0502020204030204" pitchFamily="34" charset="0"/>
                <a:ea typeface="Calibri" panose="020F0502020204030204" pitchFamily="34" charset="0"/>
                <a:cs typeface="Times New Roman" panose="02020603050405020304" pitchFamily="18" charset="0"/>
              </a:rPr>
              <a:t>their peer and community insights; </a:t>
            </a:r>
            <a:endParaRPr lang="en-AU" dirty="0" smtClean="0">
              <a:latin typeface="Calibri" panose="020F0502020204030204" pitchFamily="34" charset="0"/>
              <a:ea typeface="Calibri" panose="020F0502020204030204" pitchFamily="34" charset="0"/>
              <a:cs typeface="Times New Roman" panose="02020603050405020304" pitchFamily="18" charset="0"/>
            </a:endParaRPr>
          </a:p>
          <a:p>
            <a:pPr lvl="1"/>
            <a:r>
              <a:rPr lang="en-AU" dirty="0">
                <a:latin typeface="Calibri" panose="020F0502020204030204" pitchFamily="34" charset="0"/>
                <a:ea typeface="Calibri" panose="020F0502020204030204" pitchFamily="34" charset="0"/>
                <a:cs typeface="Times New Roman" panose="02020603050405020304" pitchFamily="18" charset="0"/>
              </a:rPr>
              <a:t>adapt to </a:t>
            </a:r>
            <a:r>
              <a:rPr lang="en-AU" dirty="0" smtClean="0">
                <a:latin typeface="Calibri" panose="020F0502020204030204" pitchFamily="34" charset="0"/>
                <a:ea typeface="Calibri" panose="020F0502020204030204" pitchFamily="34" charset="0"/>
                <a:cs typeface="Times New Roman" panose="02020603050405020304" pitchFamily="18" charset="0"/>
              </a:rPr>
              <a:t>changing </a:t>
            </a:r>
            <a:r>
              <a:rPr lang="en-AU" dirty="0">
                <a:latin typeface="Calibri" panose="020F0502020204030204" pitchFamily="34" charset="0"/>
                <a:ea typeface="Calibri" panose="020F0502020204030204" pitchFamily="34" charset="0"/>
                <a:cs typeface="Times New Roman" panose="02020603050405020304" pitchFamily="18" charset="0"/>
              </a:rPr>
              <a:t>contexts and policy priorities in tandem with their communities. </a:t>
            </a:r>
          </a:p>
          <a:p>
            <a:pPr lvl="1"/>
            <a:r>
              <a:rPr lang="en-AU" dirty="0" smtClean="0">
                <a:latin typeface="Calibri" panose="020F0502020204030204" pitchFamily="34" charset="0"/>
                <a:ea typeface="Calibri" panose="020F0502020204030204" pitchFamily="34" charset="0"/>
                <a:cs typeface="Times New Roman" panose="02020603050405020304" pitchFamily="18" charset="0"/>
              </a:rPr>
              <a:t>Persuade, influence and add value to community and sector/policy systems to improve health; </a:t>
            </a:r>
          </a:p>
          <a:p>
            <a:endParaRPr lang="en-AU" dirty="0" smtClean="0"/>
          </a:p>
          <a:p>
            <a:r>
              <a:rPr lang="en-AU" dirty="0" smtClean="0"/>
              <a:t>If </a:t>
            </a:r>
            <a:r>
              <a:rPr lang="en-AU" dirty="0"/>
              <a:t>funders, policy-makers and researchers are not building the strength of, and gaining strategic benefit from, peer-leadership, then the HIV response may be undermining rather than maximising our capacity to reach the HIV targets with our communities. </a:t>
            </a:r>
          </a:p>
          <a:p>
            <a:endParaRPr lang="en-AU" dirty="0"/>
          </a:p>
          <a:p>
            <a:endParaRPr lang="en-AU" dirty="0"/>
          </a:p>
        </p:txBody>
      </p:sp>
    </p:spTree>
    <p:extLst>
      <p:ext uri="{BB962C8B-B14F-4D97-AF65-F5344CB8AC3E}">
        <p14:creationId xmlns:p14="http://schemas.microsoft.com/office/powerpoint/2010/main" val="3466228718"/>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reeders\Dropbox\My Work\2014\Graham Brown (W3 Dropbox)\Communications\Project Logos\logo tile ur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796" y="2495847"/>
            <a:ext cx="3672408" cy="1866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7944" y="4221088"/>
            <a:ext cx="4968552" cy="738664"/>
          </a:xfrm>
          <a:prstGeom prst="rect">
            <a:avLst/>
          </a:prstGeom>
          <a:noFill/>
        </p:spPr>
        <p:txBody>
          <a:bodyPr wrap="square" rtlCol="0">
            <a:spAutoFit/>
          </a:bodyPr>
          <a:lstStyle/>
          <a:p>
            <a:pPr algn="ctr"/>
            <a:r>
              <a:rPr lang="en-AU" dirty="0" smtClean="0"/>
              <a:t>Visit us on the web at </a:t>
            </a:r>
            <a:r>
              <a:rPr lang="en-AU" sz="2400" b="1" dirty="0" smtClean="0"/>
              <a:t>www.w3project.org.au</a:t>
            </a:r>
            <a:endParaRPr lang="en-AU" sz="2400" dirty="0"/>
          </a:p>
        </p:txBody>
      </p:sp>
      <p:sp>
        <p:nvSpPr>
          <p:cNvPr id="4" name="TextBox 3"/>
          <p:cNvSpPr txBox="1"/>
          <p:nvPr/>
        </p:nvSpPr>
        <p:spPr>
          <a:xfrm>
            <a:off x="2077546" y="1124744"/>
            <a:ext cx="4968552" cy="923330"/>
          </a:xfrm>
          <a:prstGeom prst="rect">
            <a:avLst/>
          </a:prstGeom>
          <a:noFill/>
        </p:spPr>
        <p:txBody>
          <a:bodyPr wrap="square" rtlCol="0">
            <a:spAutoFit/>
          </a:bodyPr>
          <a:lstStyle/>
          <a:p>
            <a:pPr algn="ctr"/>
            <a:r>
              <a:rPr lang="en-AU" dirty="0" smtClean="0"/>
              <a:t>What Works &amp; Why (W3) is a project of the Australian Research Centre in Sex, Health and Society at La Trobe University.</a:t>
            </a:r>
            <a:endParaRPr lang="en-AU" dirty="0"/>
          </a:p>
        </p:txBody>
      </p:sp>
      <p:sp>
        <p:nvSpPr>
          <p:cNvPr id="5" name="TextBox 4"/>
          <p:cNvSpPr txBox="1"/>
          <p:nvPr/>
        </p:nvSpPr>
        <p:spPr>
          <a:xfrm>
            <a:off x="683568" y="5229200"/>
            <a:ext cx="7488832" cy="1015663"/>
          </a:xfrm>
          <a:prstGeom prst="rect">
            <a:avLst/>
          </a:prstGeom>
          <a:noFill/>
        </p:spPr>
        <p:txBody>
          <a:bodyPr wrap="square" rtlCol="0">
            <a:spAutoFit/>
          </a:bodyPr>
          <a:lstStyle/>
          <a:p>
            <a:pPr algn="ctr"/>
            <a:r>
              <a:rPr lang="en-AU" sz="2400" dirty="0" smtClean="0"/>
              <a:t>Authored by Dr Graham Brown and Daniel Reeders</a:t>
            </a:r>
          </a:p>
          <a:p>
            <a:pPr algn="ctr"/>
            <a:r>
              <a:rPr lang="en-AU" dirty="0" smtClean="0"/>
              <a:t>Funded by the Commonwealth Department of Health</a:t>
            </a:r>
          </a:p>
          <a:p>
            <a:pPr algn="ctr"/>
            <a:r>
              <a:rPr lang="en-AU" dirty="0" smtClean="0"/>
              <a:t>Copyright © 2015 La Trobe University</a:t>
            </a:r>
            <a:endParaRPr lang="en-AU" dirty="0"/>
          </a:p>
        </p:txBody>
      </p:sp>
    </p:spTree>
    <p:extLst>
      <p:ext uri="{BB962C8B-B14F-4D97-AF65-F5344CB8AC3E}">
        <p14:creationId xmlns:p14="http://schemas.microsoft.com/office/powerpoint/2010/main" val="783576923"/>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26" y="2225675"/>
            <a:ext cx="7772400" cy="1362075"/>
          </a:xfrm>
        </p:spPr>
        <p:txBody>
          <a:bodyPr>
            <a:normAutofit fontScale="90000"/>
          </a:bodyPr>
          <a:lstStyle/>
          <a:p>
            <a:r>
              <a:rPr lang="en-AU" sz="3600" dirty="0"/>
              <a:t>Spare slides if questions</a:t>
            </a:r>
            <a:r>
              <a:rPr lang="en-AU" sz="3600" dirty="0" smtClean="0"/>
              <a:t>/ discussion</a:t>
            </a:r>
            <a:r>
              <a:rPr lang="en-AU" dirty="0"/>
              <a:t/>
            </a:r>
            <a:br>
              <a:rPr lang="en-AU" dirty="0"/>
            </a:br>
            <a:endParaRPr lang="en-AU" dirty="0"/>
          </a:p>
        </p:txBody>
      </p:sp>
    </p:spTree>
    <p:extLst>
      <p:ext uri="{BB962C8B-B14F-4D97-AF65-F5344CB8AC3E}">
        <p14:creationId xmlns:p14="http://schemas.microsoft.com/office/powerpoint/2010/main" val="665049812"/>
      </p:ext>
    </p:extLst>
  </p:cSld>
  <p:clrMapOvr>
    <a:masterClrMapping/>
  </p:clrMapOvr>
  <p:transition spd="slow">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14116</TotalTime>
  <Words>2208</Words>
  <Application>Microsoft Office PowerPoint</Application>
  <PresentationFormat>On-screen Show (4:3)</PresentationFormat>
  <Paragraphs>209</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Office Theme</vt:lpstr>
      <vt:lpstr>W3 Project</vt:lpstr>
      <vt:lpstr>Peer Based Programs in HIV/HCV</vt:lpstr>
      <vt:lpstr>W3 approach</vt:lpstr>
      <vt:lpstr>PowerPoint Presentation</vt:lpstr>
      <vt:lpstr>PowerPoint Presentation</vt:lpstr>
      <vt:lpstr>Feasibility trials</vt:lpstr>
      <vt:lpstr>How can we meaningfully enhance our investment in community and peer led responses (to HIV &amp; HCV)</vt:lpstr>
      <vt:lpstr>PowerPoint Presentation</vt:lpstr>
      <vt:lpstr>Spare slides if questions/ discussion </vt:lpstr>
      <vt:lpstr>PowerPoint Presentation</vt:lpstr>
      <vt:lpstr>PowerPoint Presentation</vt:lpstr>
      <vt:lpstr>PowerPoint Presentation</vt:lpstr>
    </vt:vector>
  </TitlesOfParts>
  <Company>La Trobe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Reeders</dc:creator>
  <cp:lastModifiedBy>Graham Brown</cp:lastModifiedBy>
  <cp:revision>1657</cp:revision>
  <cp:lastPrinted>2016-08-04T04:29:30Z</cp:lastPrinted>
  <dcterms:created xsi:type="dcterms:W3CDTF">2014-04-29T00:50:11Z</dcterms:created>
  <dcterms:modified xsi:type="dcterms:W3CDTF">2016-08-05T04:27:03Z</dcterms:modified>
</cp:coreProperties>
</file>